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notesMasterIdLst>
    <p:notesMasterId r:id="rId22"/>
  </p:notesMasterIdLst>
  <p:handoutMasterIdLst>
    <p:handoutMasterId r:id="rId23"/>
  </p:handoutMasterIdLst>
  <p:sldIdLst>
    <p:sldId id="378" r:id="rId2"/>
    <p:sldId id="379" r:id="rId3"/>
    <p:sldId id="380" r:id="rId4"/>
    <p:sldId id="381" r:id="rId5"/>
    <p:sldId id="419" r:id="rId6"/>
    <p:sldId id="382" r:id="rId7"/>
    <p:sldId id="421" r:id="rId8"/>
    <p:sldId id="422" r:id="rId9"/>
    <p:sldId id="424" r:id="rId10"/>
    <p:sldId id="386" r:id="rId11"/>
    <p:sldId id="487" r:id="rId12"/>
    <p:sldId id="434" r:id="rId13"/>
    <p:sldId id="441" r:id="rId14"/>
    <p:sldId id="439" r:id="rId15"/>
    <p:sldId id="442" r:id="rId16"/>
    <p:sldId id="488" r:id="rId17"/>
    <p:sldId id="450" r:id="rId18"/>
    <p:sldId id="483" r:id="rId19"/>
    <p:sldId id="484" r:id="rId20"/>
    <p:sldId id="482" r:id="rId21"/>
  </p:sldIdLst>
  <p:sldSz cx="9144000" cy="6858000" type="screen4x3"/>
  <p:notesSz cx="6742113" cy="987266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FFCC00"/>
    <a:srgbClr val="3333FF"/>
    <a:srgbClr val="006600"/>
    <a:srgbClr val="660066"/>
    <a:srgbClr val="FF505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855" autoAdjust="0"/>
  </p:normalViewPr>
  <p:slideViewPr>
    <p:cSldViewPr>
      <p:cViewPr varScale="1">
        <p:scale>
          <a:sx n="76" d="100"/>
          <a:sy n="76" d="100"/>
        </p:scale>
        <p:origin x="1642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21582" cy="493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18971" y="1"/>
            <a:ext cx="2921582" cy="493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53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7317"/>
            <a:ext cx="2921582" cy="493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53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18971" y="9377317"/>
            <a:ext cx="2921582" cy="493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576CBD61-C141-4187-AAF3-7E4CE054F60A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8966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mp>
</file>

<file path=ppt/media/image10.jpeg>
</file>

<file path=ppt/media/image11.png>
</file>

<file path=ppt/media/image12.jpeg>
</file>

<file path=ppt/media/image13.jpeg>
</file>

<file path=ppt/media/image14.jpe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21582" cy="493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8971" y="1"/>
            <a:ext cx="2921582" cy="493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75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3288" y="741363"/>
            <a:ext cx="4935537" cy="37020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83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4212" y="4689515"/>
            <a:ext cx="5393690" cy="4442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83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7317"/>
            <a:ext cx="2921582" cy="493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83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8971" y="9377317"/>
            <a:ext cx="2921582" cy="4936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E3E1BDBA-DB6F-4C9A-81F8-799AC07793F4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12239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3E1BDBA-DB6F-4C9A-81F8-799AC07793F4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3904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69FD496B-A084-4E0D-B96A-EF0DBAA5D2AA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11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397483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69FD496B-A084-4E0D-B96A-EF0DBAA5D2AA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12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69FD496B-A084-4E0D-B96A-EF0DBAA5D2AA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13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69FD496B-A084-4E0D-B96A-EF0DBAA5D2AA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14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smtClean="0">
              <a:latin typeface="Times New Roman" pitchFamily="18" charset="0"/>
            </a:endParaRP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69FD496B-A084-4E0D-B96A-EF0DBAA5D2AA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15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69FD496B-A084-4E0D-B96A-EF0DBAA5D2AA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16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138685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69FD496B-A084-4E0D-B96A-EF0DBAA5D2AA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17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smtClean="0">
              <a:latin typeface="Times New Roman" pitchFamily="18" charset="0"/>
            </a:endParaRP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E001976A-6285-4A8F-AB5B-54834F844881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3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2B525574-BB26-4E9A-926B-9022478646B3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4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2B525574-BB26-4E9A-926B-9022478646B3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5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AF040503-7FB6-45B9-AC1A-5012A2DD485C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6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AF040503-7FB6-45B9-AC1A-5012A2DD485C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7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AF040503-7FB6-45B9-AC1A-5012A2DD485C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8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dirty="0" smtClean="0">
              <a:latin typeface="Times New Roman" pitchFamily="18" charset="0"/>
            </a:endParaRPr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AF040503-7FB6-45B9-AC1A-5012A2DD485C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9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nl-NL" altLang="nl-NL" smtClean="0">
              <a:latin typeface="Times New Roman" pitchFamily="18" charset="0"/>
            </a:endParaRP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fld id="{69FD496B-A084-4E0D-B96A-EF0DBAA5D2AA}" type="slidenum">
              <a:rPr lang="en-US" altLang="nl-NL">
                <a:solidFill>
                  <a:srgbClr val="000000"/>
                </a:solidFill>
                <a:latin typeface="Arial" charset="0"/>
                <a:ea typeface="Arial Unicode MS" pitchFamily="34" charset="-128"/>
                <a:cs typeface="Arial Unicode MS" pitchFamily="34" charset="-128"/>
              </a:rPr>
              <a:pPr/>
              <a:t>10</a:t>
            </a:fld>
            <a:endParaRPr lang="en-US" altLang="nl-NL">
              <a:solidFill>
                <a:srgbClr val="000000"/>
              </a:solidFill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1pPr>
                <a:lvl2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2pPr>
                <a:lvl3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3pPr>
                <a:lvl4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4pPr>
                <a:lvl5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9pPr>
              </a:lstStyle>
              <a:p>
                <a:pPr eaLnBrk="0" hangingPunct="0">
                  <a:defRPr/>
                </a:pPr>
                <a:endParaRPr lang="nl-NL" altLang="nl-NL" smtClean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1pPr>
                <a:lvl2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2pPr>
                <a:lvl3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3pPr>
                <a:lvl4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4pPr>
                <a:lvl5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9pPr>
              </a:lstStyle>
              <a:p>
                <a:pPr eaLnBrk="0" hangingPunct="0">
                  <a:defRPr/>
                </a:pPr>
                <a:endParaRPr lang="nl-NL" altLang="nl-NL" smtClean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1pPr>
                <a:lvl2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2pPr>
                <a:lvl3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3pPr>
                <a:lvl4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4pPr>
                <a:lvl5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9pPr>
              </a:lstStyle>
              <a:p>
                <a:pPr eaLnBrk="0" hangingPunct="0">
                  <a:defRPr/>
                </a:pPr>
                <a:endParaRPr lang="nl-NL" altLang="nl-NL" smtClean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1pPr>
                <a:lvl2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2pPr>
                <a:lvl3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3pPr>
                <a:lvl4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4pPr>
                <a:lvl5pPr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>
                    <a:solidFill>
                      <a:schemeClr val="bg1"/>
                    </a:solidFill>
                    <a:latin typeface="Tahoma" pitchFamily="34" charset="0"/>
                    <a:ea typeface="SimSun" pitchFamily="2" charset="-122"/>
                  </a:defRPr>
                </a:lvl9pPr>
              </a:lstStyle>
              <a:p>
                <a:pPr eaLnBrk="0" hangingPunct="0">
                  <a:defRPr/>
                </a:pPr>
                <a:endParaRPr lang="nl-NL" altLang="nl-NL" smtClean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1pPr>
              <a:lvl2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2pPr>
              <a:lvl3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3pPr>
              <a:lvl4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4pPr>
              <a:lvl5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9pPr>
            </a:lstStyle>
            <a:p>
              <a:pPr eaLnBrk="0" hangingPunct="0">
                <a:defRPr/>
              </a:pPr>
              <a:endParaRPr lang="nl-NL" altLang="nl-NL" smtClean="0">
                <a:solidFill>
                  <a:srgbClr val="000000"/>
                </a:solidFill>
              </a:endParaRPr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1pPr>
              <a:lvl2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2pPr>
              <a:lvl3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3pPr>
              <a:lvl4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4pPr>
              <a:lvl5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9pPr>
            </a:lstStyle>
            <a:p>
              <a:pPr eaLnBrk="0" hangingPunct="0">
                <a:defRPr/>
              </a:pPr>
              <a:endParaRPr lang="nl-NL" altLang="nl-NL" smtClean="0">
                <a:solidFill>
                  <a:srgbClr val="000000"/>
                </a:solidFill>
              </a:endParaRPr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1pPr>
              <a:lvl2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2pPr>
              <a:lvl3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3pPr>
              <a:lvl4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4pPr>
              <a:lvl5pPr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8" charset="0"/>
                <a:defRPr>
                  <a:solidFill>
                    <a:schemeClr val="bg1"/>
                  </a:solidFill>
                  <a:latin typeface="Tahoma" pitchFamily="34" charset="0"/>
                  <a:ea typeface="SimSun" pitchFamily="2" charset="-122"/>
                </a:defRPr>
              </a:lvl9pPr>
            </a:lstStyle>
            <a:p>
              <a:pPr eaLnBrk="0" hangingPunct="0">
                <a:defRPr/>
              </a:pPr>
              <a:endParaRPr lang="nl-NL" altLang="nl-NL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5018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676400"/>
            <a:ext cx="7772400" cy="146208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0189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solidFill>
                  <a:srgbClr val="1C1C1C"/>
                </a:solidFill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solidFill>
                  <a:srgbClr val="1C1C1C"/>
                </a:solidFill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solidFill>
                  <a:srgbClr val="1C1C1C"/>
                </a:solidFill>
                <a:latin typeface="Tahoma" pitchFamily="32" charset="0"/>
              </a:defRPr>
            </a:lvl1pPr>
          </a:lstStyle>
          <a:p>
            <a:pPr>
              <a:defRPr/>
            </a:pPr>
            <a:fld id="{2A591EB7-D0E0-4588-B807-FCD59E4FC8A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630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B42A787D-EF49-4DB7-8936-FDB37DB509C6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89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7004050" y="214313"/>
            <a:ext cx="1951038" cy="5918200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150938" y="214313"/>
            <a:ext cx="5700712" cy="5918200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5FA4E5EA-7808-42E7-8379-6DA79CE073B0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0588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el, tekst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0938" y="214313"/>
            <a:ext cx="7793037" cy="1462087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AA03599F-1DEB-46B4-B87E-3EBF0D92EFFB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91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/>
          <p:cNvSpPr>
            <a:spLocks noGrp="1"/>
          </p:cNvSpPr>
          <p:nvPr>
            <p:ph/>
          </p:nvPr>
        </p:nvSpPr>
        <p:spPr>
          <a:xfrm>
            <a:off x="1150938" y="214313"/>
            <a:ext cx="7804150" cy="5918200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107369F1-F8C0-4EC7-8097-8574AA18F3D4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742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5612CA6D-6699-4810-ADDB-02394F04B411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598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C7AF9686-ABF6-4FCD-9EDF-2F1AD800C7CA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305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0422F8DA-E334-4017-A4EF-D71B21C75990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535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3AA4F063-1F42-48EC-B819-BCB878D88A07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797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4B32F56E-9BD3-47EC-B4DF-F2EA4E90A309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8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BF2B5CC3-5CD9-4F30-8DBD-85E048B6BD8D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10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7DEAF927-AB6F-4F70-8FFB-57E825D41C8F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51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defTabSz="449263">
              <a:buClr>
                <a:srgbClr val="000000"/>
              </a:buClr>
              <a:buSzPct val="100000"/>
              <a:buFont typeface="Times New Roman" pitchFamily="16" charset="0"/>
              <a:buNone/>
              <a:defRPr>
                <a:latin typeface="Tahoma" pitchFamily="32" charset="0"/>
              </a:defRPr>
            </a:lvl1pPr>
          </a:lstStyle>
          <a:p>
            <a:pPr>
              <a:defRPr/>
            </a:pPr>
            <a:fld id="{5CE3FF34-D1A0-47D5-99AA-241DDBD42BFB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85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pPr algn="ctr">
              <a:defRPr/>
            </a:pPr>
            <a:endParaRPr kumimoji="1" lang="nl-NL" altLang="nl-NL" sz="2400" smtClean="0">
              <a:solidFill>
                <a:srgbClr val="000000"/>
              </a:solidFill>
            </a:endParaRPr>
          </a:p>
        </p:txBody>
      </p:sp>
      <p:sp>
        <p:nvSpPr>
          <p:cNvPr id="2051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pPr algn="ctr">
              <a:defRPr/>
            </a:pPr>
            <a:endParaRPr kumimoji="1" lang="nl-NL" altLang="nl-NL" sz="2400" smtClean="0">
              <a:solidFill>
                <a:srgbClr val="000000"/>
              </a:solidFill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pPr algn="ctr">
              <a:defRPr/>
            </a:pPr>
            <a:endParaRPr kumimoji="1" lang="nl-NL" altLang="nl-NL" sz="2400" smtClean="0">
              <a:solidFill>
                <a:srgbClr val="000000"/>
              </a:solidFill>
            </a:endParaRPr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pPr algn="ctr">
              <a:defRPr/>
            </a:pPr>
            <a:endParaRPr kumimoji="1" lang="nl-NL" altLang="nl-NL" sz="2400" smtClean="0">
              <a:solidFill>
                <a:srgbClr val="000000"/>
              </a:solidFill>
            </a:endParaRPr>
          </a:p>
        </p:txBody>
      </p:sp>
      <p:sp>
        <p:nvSpPr>
          <p:cNvPr id="2054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pPr algn="ctr">
              <a:defRPr/>
            </a:pPr>
            <a:endParaRPr kumimoji="1" lang="nl-NL" altLang="nl-NL" sz="2400" smtClean="0">
              <a:solidFill>
                <a:srgbClr val="000000"/>
              </a:solidFill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pPr algn="ctr">
              <a:defRPr/>
            </a:pPr>
            <a:endParaRPr kumimoji="1" lang="nl-NL" altLang="nl-NL" sz="2400" smtClean="0">
              <a:solidFill>
                <a:srgbClr val="000000"/>
              </a:solidFill>
            </a:endParaRPr>
          </a:p>
        </p:txBody>
      </p:sp>
      <p:sp>
        <p:nvSpPr>
          <p:cNvPr id="2056" name="Rectangle 8"/>
          <p:cNvSpPr>
            <a:spLocks noChangeArrowheads="1"/>
          </p:cNvSpPr>
          <p:nvPr/>
        </p:nvSpPr>
        <p:spPr bwMode="gray">
          <a:xfrm>
            <a:off x="442913" y="1781175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1pPr>
            <a:lvl2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2pPr>
            <a:lvl3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3pPr>
            <a:lvl4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4pPr>
            <a:lvl5pPr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defRPr>
                <a:solidFill>
                  <a:schemeClr val="bg1"/>
                </a:solidFill>
                <a:latin typeface="Tahoma" pitchFamily="34" charset="0"/>
                <a:ea typeface="SimSun" pitchFamily="2" charset="-122"/>
              </a:defRPr>
            </a:lvl9pPr>
          </a:lstStyle>
          <a:p>
            <a:pPr algn="ctr">
              <a:defRPr/>
            </a:pPr>
            <a:endParaRPr kumimoji="1" lang="nl-NL" altLang="nl-NL" sz="2400" smtClean="0">
              <a:solidFill>
                <a:srgbClr val="000000"/>
              </a:solidFill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214313"/>
            <a:ext cx="7793037" cy="1462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nl-NL" smtClean="0"/>
              <a:t>Click to edit Master title style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nl-NL" smtClean="0"/>
              <a:t>Click to edit Master text styles</a:t>
            </a:r>
          </a:p>
          <a:p>
            <a:pPr lvl="1"/>
            <a:r>
              <a:rPr lang="en-US" altLang="nl-NL" smtClean="0"/>
              <a:t>Second level</a:t>
            </a:r>
          </a:p>
          <a:p>
            <a:pPr lvl="2"/>
            <a:r>
              <a:rPr lang="en-US" altLang="nl-NL" smtClean="0"/>
              <a:t>Third level</a:t>
            </a:r>
          </a:p>
          <a:p>
            <a:pPr lvl="3"/>
            <a:r>
              <a:rPr lang="en-US" altLang="nl-NL" smtClean="0"/>
              <a:t>Fourth level</a:t>
            </a:r>
          </a:p>
          <a:p>
            <a:pPr lvl="4"/>
            <a:r>
              <a:rPr lang="en-US" altLang="nl-NL" smtClean="0"/>
              <a:t>Fifth level</a:t>
            </a:r>
          </a:p>
        </p:txBody>
      </p:sp>
      <p:sp>
        <p:nvSpPr>
          <p:cNvPr id="49163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1620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defTabSz="914400" eaLnBrk="1" hangingPunct="1">
              <a:buClrTx/>
              <a:buSzTx/>
              <a:buFontTx/>
              <a:buNone/>
              <a:defRPr sz="1400">
                <a:solidFill>
                  <a:srgbClr val="000000"/>
                </a:solidFill>
                <a:ea typeface="SimSun" charset="-122"/>
              </a:defRPr>
            </a:lvl1pPr>
          </a:lstStyle>
          <a:p>
            <a:pPr>
              <a:defRPr/>
            </a:pPr>
            <a:endParaRPr lang="en-US">
              <a:latin typeface="Tahoma" pitchFamily="34" charset="0"/>
            </a:endParaRPr>
          </a:p>
        </p:txBody>
      </p:sp>
      <p:sp>
        <p:nvSpPr>
          <p:cNvPr id="49164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7600" y="624363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defTabSz="914400" eaLnBrk="1" hangingPunct="1">
              <a:buClrTx/>
              <a:buSzTx/>
              <a:buFontTx/>
              <a:buNone/>
              <a:defRPr sz="1400">
                <a:solidFill>
                  <a:srgbClr val="000000"/>
                </a:solidFill>
                <a:ea typeface="SimSun" charset="-122"/>
              </a:defRPr>
            </a:lvl1pPr>
          </a:lstStyle>
          <a:p>
            <a:pPr>
              <a:defRPr/>
            </a:pPr>
            <a:endParaRPr lang="en-US">
              <a:latin typeface="Tahoma" pitchFamily="34" charset="0"/>
            </a:endParaRPr>
          </a:p>
        </p:txBody>
      </p:sp>
      <p:sp>
        <p:nvSpPr>
          <p:cNvPr id="49165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defTabSz="914400" eaLnBrk="1" hangingPunct="1">
              <a:buClrTx/>
              <a:buSzTx/>
              <a:buFontTx/>
              <a:buNone/>
              <a:defRPr sz="1400">
                <a:solidFill>
                  <a:srgbClr val="000000"/>
                </a:solidFill>
                <a:ea typeface="SimSun" charset="-122"/>
              </a:defRPr>
            </a:lvl1pPr>
          </a:lstStyle>
          <a:p>
            <a:pPr>
              <a:defRPr/>
            </a:pPr>
            <a:fld id="{7C645376-6E9E-462B-8D10-BFAA75515F34}" type="slidenum">
              <a:rPr lang="en-US">
                <a:latin typeface="Tahoma" pitchFamily="34" charset="0"/>
              </a:rPr>
              <a:pPr>
                <a:defRPr/>
              </a:pPr>
              <a:t>‹nr.›</a:t>
            </a:fld>
            <a:endParaRPr lang="en-US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317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c7QBPfX6s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tm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www.vrouwen.nl/files/0/0/0/2/00027251-O.jpg" TargetMode="External"/><Relationship Id="rId3" Type="http://schemas.openxmlformats.org/officeDocument/2006/relationships/image" Target="../media/image4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10" Type="http://schemas.openxmlformats.org/officeDocument/2006/relationships/image" Target="../media/image9.jpeg"/><Relationship Id="rId4" Type="http://schemas.openxmlformats.org/officeDocument/2006/relationships/hyperlink" Target="http://www.vrouwen.nl/files/0/0/0/2/00027247-O.jpg" TargetMode="External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09650" y="1822450"/>
            <a:ext cx="8134350" cy="1462088"/>
          </a:xfrm>
        </p:spPr>
        <p:txBody>
          <a:bodyPr/>
          <a:lstStyle/>
          <a:p>
            <a:pPr algn="ctr" eaLnBrk="1" hangingPunct="1"/>
            <a:r>
              <a:rPr lang="en-US" altLang="nl-NL" sz="3200" b="1" dirty="0" err="1" smtClean="0"/>
              <a:t>Hoofdstuk</a:t>
            </a:r>
            <a:r>
              <a:rPr lang="en-US" altLang="nl-NL" sz="3200" b="1" dirty="0" smtClean="0"/>
              <a:t> 35 Plant </a:t>
            </a:r>
            <a:r>
              <a:rPr lang="en-US" altLang="nl-NL" sz="3200" b="1" dirty="0" err="1" smtClean="0"/>
              <a:t>structuur</a:t>
            </a:r>
            <a:r>
              <a:rPr lang="en-US" altLang="nl-NL" sz="3200" b="1" dirty="0" smtClean="0"/>
              <a:t> en </a:t>
            </a:r>
            <a:r>
              <a:rPr lang="en-US" altLang="nl-NL" sz="3200" b="1" dirty="0" err="1" smtClean="0"/>
              <a:t>groei</a:t>
            </a:r>
            <a:endParaRPr lang="en-US" altLang="nl-NL" sz="3200" b="1" dirty="0" smtClean="0"/>
          </a:p>
        </p:txBody>
      </p:sp>
      <p:sp>
        <p:nvSpPr>
          <p:cNvPr id="15363" name="Rectangle 1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C909C6FF-6EFE-40A1-848D-7A502D460DAD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1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11550" y="3817961"/>
            <a:ext cx="4891088" cy="6461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r>
              <a:rPr lang="nl-NL" dirty="0" smtClean="0">
                <a:solidFill>
                  <a:srgbClr val="000000"/>
                </a:solidFill>
                <a:latin typeface="Tahoma"/>
                <a:ea typeface="SimSun" pitchFamily="2" charset="-122"/>
              </a:rPr>
              <a:t>H35 Plant </a:t>
            </a:r>
            <a:r>
              <a:rPr lang="nl-NL" dirty="0" err="1" smtClean="0">
                <a:solidFill>
                  <a:srgbClr val="000000"/>
                </a:solidFill>
                <a:latin typeface="Tahoma"/>
                <a:ea typeface="SimSun" pitchFamily="2" charset="-122"/>
              </a:rPr>
              <a:t>structure</a:t>
            </a:r>
            <a:r>
              <a:rPr lang="nl-NL" dirty="0" smtClean="0">
                <a:solidFill>
                  <a:srgbClr val="000000"/>
                </a:solidFill>
                <a:latin typeface="Tahoma"/>
                <a:ea typeface="SimSun" pitchFamily="2" charset="-122"/>
              </a:rPr>
              <a:t> </a:t>
            </a:r>
            <a:r>
              <a:rPr lang="nl-NL" dirty="0" err="1" smtClean="0">
                <a:solidFill>
                  <a:srgbClr val="000000"/>
                </a:solidFill>
                <a:latin typeface="Tahoma"/>
                <a:ea typeface="SimSun" pitchFamily="2" charset="-122"/>
              </a:rPr>
              <a:t>and</a:t>
            </a:r>
            <a:r>
              <a:rPr lang="nl-NL" dirty="0" smtClean="0">
                <a:solidFill>
                  <a:srgbClr val="000000"/>
                </a:solidFill>
                <a:latin typeface="Tahoma"/>
                <a:ea typeface="SimSun" pitchFamily="2" charset="-122"/>
              </a:rPr>
              <a:t> </a:t>
            </a:r>
            <a:r>
              <a:rPr lang="nl-NL" dirty="0" err="1" smtClean="0">
                <a:solidFill>
                  <a:srgbClr val="000000"/>
                </a:solidFill>
                <a:latin typeface="Tahoma"/>
                <a:ea typeface="SimSun" pitchFamily="2" charset="-122"/>
              </a:rPr>
              <a:t>growth</a:t>
            </a:r>
            <a:endParaRPr lang="nl-NL" dirty="0">
              <a:solidFill>
                <a:srgbClr val="000000"/>
              </a:solidFill>
              <a:latin typeface="Tahoma"/>
              <a:ea typeface="SimSun" pitchFamily="2" charset="-122"/>
            </a:endParaRPr>
          </a:p>
          <a:p>
            <a:pPr defTabSz="449263"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r>
              <a:rPr lang="nl-NL" dirty="0">
                <a:solidFill>
                  <a:srgbClr val="000000"/>
                </a:solidFill>
                <a:latin typeface="Tahoma"/>
                <a:ea typeface="SimSun" pitchFamily="2" charset="-122"/>
              </a:rPr>
              <a:t>	</a:t>
            </a:r>
            <a:r>
              <a:rPr lang="nl-NL" dirty="0" err="1">
                <a:solidFill>
                  <a:srgbClr val="000000"/>
                </a:solidFill>
                <a:latin typeface="Tahoma"/>
                <a:ea typeface="SimSun" pitchFamily="2" charset="-122"/>
              </a:rPr>
              <a:t>blz</a:t>
            </a:r>
            <a:r>
              <a:rPr lang="nl-NL" dirty="0">
                <a:solidFill>
                  <a:srgbClr val="000000"/>
                </a:solidFill>
                <a:latin typeface="Tahoma"/>
                <a:ea typeface="SimSun" pitchFamily="2" charset="-122"/>
              </a:rPr>
              <a:t> </a:t>
            </a:r>
            <a:r>
              <a:rPr lang="nl-NL" dirty="0" smtClean="0">
                <a:solidFill>
                  <a:srgbClr val="000000"/>
                </a:solidFill>
                <a:latin typeface="Tahoma"/>
                <a:ea typeface="SimSun" pitchFamily="2" charset="-122"/>
              </a:rPr>
              <a:t>812 </a:t>
            </a:r>
            <a:r>
              <a:rPr lang="nl-NL" dirty="0">
                <a:solidFill>
                  <a:srgbClr val="000000"/>
                </a:solidFill>
                <a:latin typeface="Tahoma"/>
                <a:ea typeface="SimSun" pitchFamily="2" charset="-122"/>
              </a:rPr>
              <a:t>- </a:t>
            </a:r>
            <a:r>
              <a:rPr lang="nl-NL" dirty="0" smtClean="0">
                <a:solidFill>
                  <a:srgbClr val="000000"/>
                </a:solidFill>
                <a:latin typeface="Tahoma"/>
                <a:ea typeface="SimSun" pitchFamily="2" charset="-122"/>
              </a:rPr>
              <a:t>819</a:t>
            </a:r>
            <a:endParaRPr lang="nl-NL" dirty="0">
              <a:solidFill>
                <a:srgbClr val="000000"/>
              </a:solidFill>
              <a:latin typeface="Tahoma"/>
              <a:ea typeface="SimSun" pitchFamily="2" charset="-122"/>
            </a:endParaRPr>
          </a:p>
        </p:txBody>
      </p:sp>
      <p:pic>
        <p:nvPicPr>
          <p:cNvPr id="3" name="Afbeelding 2" descr="Genetically Modified Plants Glow in the Dark - YouTube - Google Chrome">
            <a:hlinkClick r:id="rId3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8" t="17993" r="47164" b="37724"/>
          <a:stretch/>
        </p:blipFill>
        <p:spPr>
          <a:xfrm>
            <a:off x="5265927" y="4481134"/>
            <a:ext cx="3152633" cy="2195015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3700390"/>
            <a:ext cx="2304586" cy="277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2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E3A9B854-E3FB-4294-B099-5135DC46206F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10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smtClean="0"/>
              <a:t>Opdracht 1</a:t>
            </a:r>
          </a:p>
        </p:txBody>
      </p:sp>
      <p:sp>
        <p:nvSpPr>
          <p:cNvPr id="2" name="Rectangle 1"/>
          <p:cNvSpPr/>
          <p:nvPr/>
        </p:nvSpPr>
        <p:spPr>
          <a:xfrm>
            <a:off x="179388" y="2396728"/>
            <a:ext cx="8748712" cy="4647426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r>
              <a:rPr lang="nl-NL" altLang="nl-NL" sz="2200" b="1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Planten organen</a:t>
            </a:r>
            <a:endParaRPr lang="nl-NL" altLang="nl-NL" sz="2200" b="1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nl-NL" altLang="nl-NL" sz="2200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r>
              <a:rPr lang="nl-NL" altLang="nl-NL" sz="2200" dirty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Lees 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concept 35.1 op </a:t>
            </a:r>
            <a:r>
              <a:rPr lang="nl-NL" altLang="nl-NL" sz="2200" dirty="0" err="1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blz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 813 t/m </a:t>
            </a:r>
            <a:r>
              <a:rPr lang="nl-NL" altLang="nl-NL" sz="2200" dirty="0" err="1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blz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 814</a:t>
            </a: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nl-NL" altLang="nl-NL" sz="2200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marL="342900" indent="-342900" defTabSz="449263">
              <a:buClr>
                <a:srgbClr val="000000"/>
              </a:buClr>
              <a:buSzPct val="100000"/>
              <a:buFont typeface="Times New Roman" pitchFamily="18" charset="0"/>
              <a:buAutoNum type="arabicPeriod"/>
              <a:defRPr/>
            </a:pP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Welke 3 organen heeft een plant en wat is hun functie?</a:t>
            </a:r>
            <a:endParaRPr lang="nl-NL" altLang="nl-NL" sz="2200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marL="342900" indent="-342900" defTabSz="449263">
              <a:buClr>
                <a:srgbClr val="000000"/>
              </a:buClr>
              <a:buSzPct val="100000"/>
              <a:buFont typeface="Times New Roman" pitchFamily="18" charset="0"/>
              <a:buAutoNum type="arabicPeriod"/>
              <a:defRPr/>
            </a:pP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Geef aan welke twee systemen er in een plant voorkomen (zie ook figuur 35.2), en welke organen (vraag 1) bij welk systeem horen. </a:t>
            </a:r>
            <a:endParaRPr lang="nl-NL" altLang="nl-NL" sz="2200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marL="342900" indent="-342900" defTabSz="449263">
              <a:buClr>
                <a:srgbClr val="000000"/>
              </a:buClr>
              <a:buSzPct val="100000"/>
              <a:buFont typeface="Times New Roman" pitchFamily="18" charset="0"/>
              <a:buAutoNum type="arabicPeriod"/>
              <a:defRPr/>
            </a:pP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Waarom heeft een (vaat)plant deze morfologie?</a:t>
            </a:r>
            <a:endParaRPr lang="nl-NL" altLang="nl-NL" sz="2200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marL="342900" indent="-342900" defTabSz="449263">
              <a:buClr>
                <a:srgbClr val="000000"/>
              </a:buClr>
              <a:buSzPct val="100000"/>
              <a:buFont typeface="Times New Roman" pitchFamily="18" charset="0"/>
              <a:buAutoNum type="arabicPeriod"/>
              <a:defRPr/>
            </a:pP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Leg uit wat een “</a:t>
            </a:r>
            <a:r>
              <a:rPr lang="nl-NL" altLang="nl-NL" sz="2200" dirty="0" err="1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lateral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 root” is. </a:t>
            </a:r>
            <a:endParaRPr lang="nl-NL" altLang="nl-NL" sz="2200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marL="342900" indent="-342900" defTabSz="449263">
              <a:buClr>
                <a:srgbClr val="000000"/>
              </a:buClr>
              <a:buSzPct val="100000"/>
              <a:buFont typeface="Times New Roman" pitchFamily="18" charset="0"/>
              <a:buAutoNum type="arabicPeriod"/>
              <a:defRPr/>
            </a:pP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Wat zijn wortelhaartjes en wat is/zijn hun functie(s)</a:t>
            </a:r>
            <a:endParaRPr lang="nl-NL" altLang="nl-NL" sz="2200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nl-NL" altLang="nl-NL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nl-NL" altLang="nl-NL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altLang="nl-NL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08053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E3A9B854-E3FB-4294-B099-5135DC46206F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11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smtClean="0"/>
              <a:t>Bijzondere wortels</a:t>
            </a:r>
          </a:p>
        </p:txBody>
      </p:sp>
      <p:sp>
        <p:nvSpPr>
          <p:cNvPr id="2" name="Rechthoek 1"/>
          <p:cNvSpPr/>
          <p:nvPr/>
        </p:nvSpPr>
        <p:spPr>
          <a:xfrm>
            <a:off x="6561890" y="6504801"/>
            <a:ext cx="9605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200" kern="0" dirty="0" err="1">
                <a:solidFill>
                  <a:srgbClr val="000000"/>
                </a:solidFill>
                <a:latin typeface="Arial" pitchFamily="34" charset="0"/>
              </a:rPr>
              <a:t>Figuur</a:t>
            </a:r>
            <a:r>
              <a:rPr lang="en-US" sz="1200" kern="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sz="1200" kern="0" dirty="0" smtClean="0">
                <a:solidFill>
                  <a:srgbClr val="000000"/>
                </a:solidFill>
                <a:latin typeface="Arial" pitchFamily="34" charset="0"/>
              </a:rPr>
              <a:t>35.4</a:t>
            </a:r>
            <a:endParaRPr lang="en-US" sz="1200" kern="0" dirty="0">
              <a:solidFill>
                <a:srgbClr val="000000"/>
              </a:solidFill>
              <a:latin typeface="Arial" pitchFamily="34" charset="0"/>
            </a:endParaRP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418548" y="1297819"/>
            <a:ext cx="4194271" cy="569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0519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2919" y="2362200"/>
            <a:ext cx="5554881" cy="4392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554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E3A9B854-E3FB-4294-B099-5135DC46206F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12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smtClean="0"/>
              <a:t>Bijzondere stengels</a:t>
            </a:r>
          </a:p>
        </p:txBody>
      </p:sp>
      <p:sp>
        <p:nvSpPr>
          <p:cNvPr id="2" name="Rechthoek 1"/>
          <p:cNvSpPr/>
          <p:nvPr/>
        </p:nvSpPr>
        <p:spPr>
          <a:xfrm>
            <a:off x="6561890" y="6504801"/>
            <a:ext cx="9605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200" kern="0" dirty="0" err="1">
                <a:solidFill>
                  <a:srgbClr val="000000"/>
                </a:solidFill>
                <a:latin typeface="Arial" pitchFamily="34" charset="0"/>
              </a:rPr>
              <a:t>Figuur</a:t>
            </a:r>
            <a:r>
              <a:rPr lang="en-US" sz="1200" kern="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sz="1200" kern="0" dirty="0" smtClean="0">
                <a:solidFill>
                  <a:srgbClr val="000000"/>
                </a:solidFill>
                <a:latin typeface="Arial" pitchFamily="34" charset="0"/>
              </a:rPr>
              <a:t>35.5</a:t>
            </a:r>
            <a:endParaRPr lang="en-US" sz="1200" kern="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34345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E3A9B854-E3FB-4294-B099-5135DC46206F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13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smtClean="0"/>
              <a:t>Bijzondere bladeren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2209800"/>
            <a:ext cx="55880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hthoek 1"/>
          <p:cNvSpPr/>
          <p:nvPr/>
        </p:nvSpPr>
        <p:spPr>
          <a:xfrm>
            <a:off x="762000" y="6479165"/>
            <a:ext cx="9605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200" kern="0" dirty="0" err="1">
                <a:solidFill>
                  <a:srgbClr val="000000"/>
                </a:solidFill>
                <a:latin typeface="Arial" pitchFamily="34" charset="0"/>
              </a:rPr>
              <a:t>Figuur</a:t>
            </a:r>
            <a:r>
              <a:rPr lang="en-US" sz="1200" kern="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sz="1200" kern="0" dirty="0" smtClean="0">
                <a:solidFill>
                  <a:srgbClr val="000000"/>
                </a:solidFill>
                <a:latin typeface="Arial" pitchFamily="34" charset="0"/>
              </a:rPr>
              <a:t>35.7</a:t>
            </a:r>
            <a:endParaRPr lang="en-US" sz="1200" kern="0" dirty="0">
              <a:solidFill>
                <a:srgbClr val="000000"/>
              </a:solidFill>
              <a:latin typeface="Arial" pitchFamily="34" charset="0"/>
            </a:endParaRPr>
          </a:p>
        </p:txBody>
      </p:sp>
      <p:sp>
        <p:nvSpPr>
          <p:cNvPr id="3" name="Rechthoek 2"/>
          <p:cNvSpPr/>
          <p:nvPr/>
        </p:nvSpPr>
        <p:spPr bwMode="auto">
          <a:xfrm>
            <a:off x="762000" y="4038600"/>
            <a:ext cx="3048000" cy="228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8" name="Rechthoek 7"/>
          <p:cNvSpPr/>
          <p:nvPr/>
        </p:nvSpPr>
        <p:spPr bwMode="auto">
          <a:xfrm>
            <a:off x="838200" y="6023048"/>
            <a:ext cx="3048000" cy="228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9" name="Rechthoek 8"/>
          <p:cNvSpPr/>
          <p:nvPr/>
        </p:nvSpPr>
        <p:spPr bwMode="auto">
          <a:xfrm>
            <a:off x="3657600" y="5601783"/>
            <a:ext cx="603250" cy="1894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23672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E3A9B854-E3FB-4294-B099-5135DC46206F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14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smtClean="0"/>
              <a:t>Verschillende bladvormen</a:t>
            </a:r>
          </a:p>
        </p:txBody>
      </p:sp>
      <p:pic>
        <p:nvPicPr>
          <p:cNvPr id="7" name="Picture 2" descr="35_06SimpleVCompoundLeaf_L.jpg"/>
          <p:cNvPicPr>
            <a:picLocks noChangeAspect="1" noChangeArrowheads="1"/>
          </p:cNvPicPr>
          <p:nvPr/>
        </p:nvPicPr>
        <p:blipFill rotWithShape="1">
          <a:blip r:embed="rId3" cstate="print"/>
          <a:srcRect b="33959"/>
          <a:stretch/>
        </p:blipFill>
        <p:spPr bwMode="auto">
          <a:xfrm>
            <a:off x="914400" y="2306816"/>
            <a:ext cx="3089275" cy="3044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-3200400" y="5905500"/>
            <a:ext cx="8458200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endParaRPr lang="en-US" dirty="0">
              <a:solidFill>
                <a:srgbClr val="000000"/>
              </a:solidFill>
              <a:latin typeface="+mj-lt"/>
            </a:endParaRPr>
          </a:p>
          <a:p>
            <a:r>
              <a:rPr lang="nl-NL" dirty="0" smtClean="0">
                <a:solidFill>
                  <a:srgbClr val="000000"/>
                </a:solidFill>
                <a:latin typeface="+mj-lt"/>
              </a:rPr>
              <a:t>				   Leaflet</a:t>
            </a:r>
            <a:r>
              <a:rPr lang="nl-NL" dirty="0">
                <a:solidFill>
                  <a:srgbClr val="000000"/>
                </a:solidFill>
                <a:latin typeface="+mj-lt"/>
              </a:rPr>
              <a:t>: blaadje van </a:t>
            </a:r>
            <a:r>
              <a:rPr lang="nl-NL" dirty="0" smtClean="0">
                <a:solidFill>
                  <a:srgbClr val="000000"/>
                </a:solidFill>
                <a:latin typeface="+mj-lt"/>
              </a:rPr>
              <a:t>een samengesteld </a:t>
            </a:r>
            <a:r>
              <a:rPr lang="nl-NL" dirty="0">
                <a:solidFill>
                  <a:srgbClr val="000000"/>
                </a:solidFill>
                <a:latin typeface="+mj-lt"/>
              </a:rPr>
              <a:t>blad</a:t>
            </a:r>
            <a:endParaRPr lang="en-US" dirty="0">
              <a:solidFill>
                <a:srgbClr val="000000"/>
              </a:solidFill>
              <a:latin typeface="+mj-lt"/>
            </a:endParaRPr>
          </a:p>
          <a:p>
            <a:endParaRPr lang="en-US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9" name="Tekstvak 1"/>
          <p:cNvSpPr txBox="1"/>
          <p:nvPr/>
        </p:nvSpPr>
        <p:spPr>
          <a:xfrm>
            <a:off x="4724400" y="3429000"/>
            <a:ext cx="42049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000" b="1" dirty="0" smtClean="0">
                <a:solidFill>
                  <a:srgbClr val="7030A0"/>
                </a:solidFill>
                <a:latin typeface="+mj-lt"/>
              </a:rPr>
              <a:t>Voordelen samengesteld blad?</a:t>
            </a:r>
            <a:r>
              <a:rPr lang="nl-NL" dirty="0" smtClean="0">
                <a:solidFill>
                  <a:srgbClr val="000000"/>
                </a:solidFill>
                <a:latin typeface="+mj-lt"/>
              </a:rPr>
              <a:t> </a:t>
            </a:r>
            <a:endParaRPr lang="nl-NL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2" name="Rechthoek 1"/>
          <p:cNvSpPr/>
          <p:nvPr/>
        </p:nvSpPr>
        <p:spPr>
          <a:xfrm>
            <a:off x="838200" y="5316831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sz="800" dirty="0"/>
              <a:t>http://bio1903.nicerweb.com/Locked/media/ch35/leaf_morphology.html</a:t>
            </a:r>
          </a:p>
        </p:txBody>
      </p:sp>
    </p:spTree>
    <p:extLst>
      <p:ext uri="{BB962C8B-B14F-4D97-AF65-F5344CB8AC3E}">
        <p14:creationId xmlns:p14="http://schemas.microsoft.com/office/powerpoint/2010/main" val="41965076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E3A9B854-E3FB-4294-B099-5135DC46206F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15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smtClean="0"/>
              <a:t>Opdracht 2</a:t>
            </a:r>
          </a:p>
        </p:txBody>
      </p:sp>
      <p:sp>
        <p:nvSpPr>
          <p:cNvPr id="2" name="Rectangle 1"/>
          <p:cNvSpPr/>
          <p:nvPr/>
        </p:nvSpPr>
        <p:spPr>
          <a:xfrm>
            <a:off x="195263" y="2133600"/>
            <a:ext cx="8748712" cy="4985980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r>
              <a:rPr lang="nl-NL" altLang="nl-NL" sz="2200" b="1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Planten weefsels</a:t>
            </a:r>
            <a:endParaRPr lang="nl-NL" altLang="nl-NL" sz="2200" b="1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nl-NL" altLang="nl-NL" sz="2200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r>
              <a:rPr lang="nl-NL" altLang="nl-NL" sz="2200" dirty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Lees 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de paragraaf op </a:t>
            </a:r>
            <a:r>
              <a:rPr lang="nl-NL" altLang="nl-NL" sz="2200" dirty="0" err="1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blz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 816-817 “</a:t>
            </a:r>
            <a:r>
              <a:rPr lang="nl-NL" altLang="nl-NL" sz="2200" dirty="0" err="1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Dermal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, </a:t>
            </a:r>
            <a:r>
              <a:rPr lang="nl-NL" altLang="nl-NL" sz="2200" dirty="0" err="1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vascular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 </a:t>
            </a:r>
            <a:r>
              <a:rPr lang="nl-NL" altLang="nl-NL" sz="2200" dirty="0" err="1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and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 </a:t>
            </a:r>
            <a:r>
              <a:rPr lang="nl-NL" altLang="nl-NL" sz="2200" dirty="0" err="1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ground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 tissues”</a:t>
            </a: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nl-NL" altLang="nl-NL" sz="2200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marL="342900" indent="-342900" defTabSz="449263">
              <a:buClr>
                <a:srgbClr val="000000"/>
              </a:buClr>
              <a:buSzPct val="100000"/>
              <a:buFont typeface="Times New Roman" pitchFamily="18" charset="0"/>
              <a:buAutoNum type="arabicPeriod"/>
              <a:defRPr/>
            </a:pP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Uit welke 3 weefsels is elk orgaan van een plant opgebouwd?</a:t>
            </a:r>
          </a:p>
          <a:p>
            <a:pPr marL="342900" indent="-342900" defTabSz="449263">
              <a:buClr>
                <a:srgbClr val="000000"/>
              </a:buClr>
              <a:buSzPct val="100000"/>
              <a:buFont typeface="Times New Roman" pitchFamily="18" charset="0"/>
              <a:buAutoNum type="arabicPeriod"/>
              <a:defRPr/>
            </a:pPr>
            <a:r>
              <a:rPr lang="nl-NL" altLang="nl-NL" sz="2200" dirty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Benoem de functie(s) van elk weefseltype.</a:t>
            </a:r>
          </a:p>
          <a:p>
            <a:pPr marL="342900" indent="-342900" defTabSz="449263">
              <a:buClr>
                <a:srgbClr val="000000"/>
              </a:buClr>
              <a:buSzPct val="100000"/>
              <a:buFont typeface="Times New Roman" pitchFamily="18" charset="0"/>
              <a:buAutoNum type="arabicPeriod"/>
              <a:defRPr/>
            </a:pP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Geef 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voor elk weefseltype aan waar het te vinden is in de 3 organen.</a:t>
            </a:r>
            <a:endParaRPr lang="nl-NL" altLang="nl-NL" sz="2200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marL="342900" indent="-342900" defTabSz="449263">
              <a:buClr>
                <a:srgbClr val="000000"/>
              </a:buClr>
              <a:buSzPct val="100000"/>
              <a:buFont typeface="Times New Roman" pitchFamily="18" charset="0"/>
              <a:buAutoNum type="arabicPeriod"/>
              <a:defRPr/>
            </a:pP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Elk </a:t>
            </a:r>
            <a:r>
              <a:rPr lang="nl-NL" altLang="nl-NL" sz="2200" dirty="0" smtClean="0">
                <a:solidFill>
                  <a:srgbClr val="000000"/>
                </a:solidFill>
                <a:latin typeface="Tahoma" pitchFamily="34" charset="0"/>
                <a:ea typeface="SimSun" pitchFamily="2" charset="-122"/>
              </a:rPr>
              <a:t>weefseltype bevat verschillende gespecialiseerde weefsels. Geef voor elk weefsel de gespecialiseerde weefsels en hun rol in de plant. </a:t>
            </a:r>
            <a:endParaRPr lang="nl-NL" altLang="nl-NL" sz="2200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nl-NL" altLang="nl-NL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nl-NL" altLang="nl-NL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  <a:p>
            <a:pPr defTabSz="449263">
              <a:buClr>
                <a:srgbClr val="000000"/>
              </a:buClr>
              <a:buSzPct val="100000"/>
              <a:buFont typeface="Times New Roman" pitchFamily="18" charset="0"/>
              <a:buNone/>
              <a:defRPr/>
            </a:pPr>
            <a:endParaRPr lang="en-US" altLang="nl-NL" dirty="0">
              <a:solidFill>
                <a:srgbClr val="000000"/>
              </a:solidFill>
              <a:latin typeface="Tahoma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25830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E3A9B854-E3FB-4294-B099-5135DC46206F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16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600" dirty="0" smtClean="0"/>
              <a:t>Structuur van een blad</a:t>
            </a:r>
            <a:endParaRPr lang="nl-NL" sz="3600" dirty="0"/>
          </a:p>
        </p:txBody>
      </p:sp>
      <p:pic>
        <p:nvPicPr>
          <p:cNvPr id="7" name="Picture 2" descr="35_17LeafAnatomy_C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" y="2671572"/>
            <a:ext cx="6248400" cy="4186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/>
        </p:nvSpPr>
        <p:spPr>
          <a:xfrm>
            <a:off x="76200" y="1944469"/>
            <a:ext cx="838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Char char="-"/>
            </a:pPr>
            <a:r>
              <a:rPr lang="en-US" dirty="0">
                <a:latin typeface="+mj-lt"/>
              </a:rPr>
              <a:t>2 </a:t>
            </a:r>
            <a:r>
              <a:rPr lang="en-US" dirty="0" err="1">
                <a:latin typeface="+mj-lt"/>
              </a:rPr>
              <a:t>lagen</a:t>
            </a:r>
            <a:r>
              <a:rPr lang="en-US" dirty="0">
                <a:latin typeface="+mj-lt"/>
              </a:rPr>
              <a:t> epidermis met </a:t>
            </a:r>
            <a:r>
              <a:rPr lang="en-US" dirty="0" err="1">
                <a:latin typeface="+mj-lt"/>
              </a:rPr>
              <a:t>huidmondjes</a:t>
            </a:r>
            <a:r>
              <a:rPr lang="en-US" dirty="0">
                <a:latin typeface="+mj-lt"/>
              </a:rPr>
              <a:t> (stomata) en </a:t>
            </a:r>
            <a:r>
              <a:rPr lang="en-US" dirty="0" err="1">
                <a:latin typeface="+mj-lt"/>
              </a:rPr>
              <a:t>cuticula</a:t>
            </a:r>
            <a:r>
              <a:rPr lang="en-US" dirty="0">
                <a:latin typeface="+mj-lt"/>
              </a:rPr>
              <a:t> (</a:t>
            </a:r>
            <a:r>
              <a:rPr lang="en-US" dirty="0" err="1">
                <a:latin typeface="+mj-lt"/>
              </a:rPr>
              <a:t>waslaag</a:t>
            </a:r>
            <a:r>
              <a:rPr lang="en-US" dirty="0" smtClean="0">
                <a:latin typeface="+mj-lt"/>
              </a:rPr>
              <a:t>)</a:t>
            </a:r>
            <a:endParaRPr lang="en-US" dirty="0">
              <a:latin typeface="+mj-lt"/>
            </a:endParaRPr>
          </a:p>
          <a:p>
            <a:pPr>
              <a:buFontTx/>
              <a:buChar char="-"/>
            </a:pPr>
            <a:r>
              <a:rPr lang="en-US" dirty="0">
                <a:latin typeface="+mj-lt"/>
              </a:rPr>
              <a:t>2 </a:t>
            </a:r>
            <a:r>
              <a:rPr lang="en-US" dirty="0" err="1">
                <a:latin typeface="+mj-lt"/>
              </a:rPr>
              <a:t>lagen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mesofiel</a:t>
            </a:r>
            <a:r>
              <a:rPr lang="en-US" dirty="0">
                <a:latin typeface="+mj-lt"/>
              </a:rPr>
              <a:t> (</a:t>
            </a:r>
            <a:r>
              <a:rPr lang="en-US" dirty="0" err="1">
                <a:latin typeface="+mj-lt"/>
              </a:rPr>
              <a:t>pallysadenparenchym</a:t>
            </a:r>
            <a:r>
              <a:rPr lang="en-US" dirty="0">
                <a:latin typeface="+mj-lt"/>
              </a:rPr>
              <a:t> en </a:t>
            </a:r>
            <a:r>
              <a:rPr lang="en-US" dirty="0" err="1">
                <a:latin typeface="+mj-lt"/>
              </a:rPr>
              <a:t>sponsparenchym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voor</a:t>
            </a:r>
            <a:r>
              <a:rPr lang="en-US" dirty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fotosynthese</a:t>
            </a:r>
            <a:r>
              <a:rPr lang="en-US" dirty="0" smtClean="0">
                <a:latin typeface="+mj-lt"/>
              </a:rPr>
              <a:t>)</a:t>
            </a:r>
            <a:endParaRPr lang="nl-NL" dirty="0">
              <a:latin typeface="+mj-lt"/>
            </a:endParaRPr>
          </a:p>
        </p:txBody>
      </p:sp>
      <p:sp>
        <p:nvSpPr>
          <p:cNvPr id="4" name="Rechthoek 3"/>
          <p:cNvSpPr/>
          <p:nvPr/>
        </p:nvSpPr>
        <p:spPr>
          <a:xfrm>
            <a:off x="7239000" y="6560219"/>
            <a:ext cx="104547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200" kern="0" dirty="0" err="1">
                <a:solidFill>
                  <a:srgbClr val="000000"/>
                </a:solidFill>
                <a:latin typeface="Arial" pitchFamily="34" charset="0"/>
              </a:rPr>
              <a:t>Figuur</a:t>
            </a:r>
            <a:r>
              <a:rPr lang="en-US" sz="1200" kern="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sz="1200" kern="0" dirty="0" smtClean="0">
                <a:solidFill>
                  <a:srgbClr val="000000"/>
                </a:solidFill>
                <a:latin typeface="Arial" pitchFamily="34" charset="0"/>
              </a:rPr>
              <a:t>35.18</a:t>
            </a:r>
            <a:endParaRPr lang="en-US" sz="1200" kern="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9615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7" t="16596" r="46244" b="42729"/>
          <a:stretch/>
        </p:blipFill>
        <p:spPr bwMode="auto">
          <a:xfrm>
            <a:off x="6268655" y="4705999"/>
            <a:ext cx="1538785" cy="2075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554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E3A9B854-E3FB-4294-B099-5135DC46206F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17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600" dirty="0" smtClean="0"/>
              <a:t>Differentiatie van plantencellen</a:t>
            </a:r>
            <a:endParaRPr lang="nl-NL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2438400"/>
            <a:ext cx="81534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>
                <a:latin typeface="+mj-lt"/>
              </a:rPr>
              <a:t>Parenchymcellen</a:t>
            </a:r>
          </a:p>
          <a:p>
            <a:endParaRPr lang="nl-NL" dirty="0">
              <a:latin typeface="+mj-lt"/>
            </a:endParaRPr>
          </a:p>
          <a:p>
            <a:r>
              <a:rPr lang="nl-NL" dirty="0" err="1" smtClean="0">
                <a:latin typeface="+mj-lt"/>
              </a:rPr>
              <a:t>Collenchymcellen</a:t>
            </a:r>
            <a:endParaRPr lang="nl-NL" dirty="0" smtClean="0">
              <a:latin typeface="+mj-lt"/>
            </a:endParaRPr>
          </a:p>
          <a:p>
            <a:endParaRPr lang="nl-NL" dirty="0">
              <a:latin typeface="+mj-lt"/>
            </a:endParaRPr>
          </a:p>
          <a:p>
            <a:r>
              <a:rPr lang="nl-NL" dirty="0" err="1" smtClean="0">
                <a:latin typeface="+mj-lt"/>
              </a:rPr>
              <a:t>Sclerenchymcellen</a:t>
            </a:r>
            <a:endParaRPr lang="nl-NL" dirty="0" smtClean="0">
              <a:latin typeface="+mj-lt"/>
            </a:endParaRPr>
          </a:p>
          <a:p>
            <a:endParaRPr lang="nl-NL" dirty="0">
              <a:latin typeface="+mj-lt"/>
            </a:endParaRPr>
          </a:p>
          <a:p>
            <a:r>
              <a:rPr lang="nl-NL" dirty="0" err="1" smtClean="0">
                <a:latin typeface="+mj-lt"/>
              </a:rPr>
              <a:t>Watergeleidende</a:t>
            </a:r>
            <a:r>
              <a:rPr lang="nl-NL" dirty="0" smtClean="0">
                <a:latin typeface="+mj-lt"/>
              </a:rPr>
              <a:t> cellen xyleem</a:t>
            </a:r>
          </a:p>
          <a:p>
            <a:endParaRPr lang="nl-NL" dirty="0">
              <a:latin typeface="+mj-lt"/>
            </a:endParaRPr>
          </a:p>
          <a:p>
            <a:r>
              <a:rPr lang="nl-NL" dirty="0" err="1" smtClean="0">
                <a:latin typeface="+mj-lt"/>
              </a:rPr>
              <a:t>Suikergeleidende</a:t>
            </a:r>
            <a:r>
              <a:rPr lang="nl-NL" dirty="0" smtClean="0">
                <a:latin typeface="+mj-lt"/>
              </a:rPr>
              <a:t> cellen </a:t>
            </a:r>
            <a:r>
              <a:rPr lang="nl-NL" dirty="0" err="1" smtClean="0">
                <a:latin typeface="+mj-lt"/>
              </a:rPr>
              <a:t>floeem</a:t>
            </a:r>
            <a:r>
              <a:rPr lang="nl-NL" dirty="0" smtClean="0">
                <a:latin typeface="+mj-lt"/>
              </a:rPr>
              <a:t> </a:t>
            </a:r>
          </a:p>
          <a:p>
            <a:endParaRPr lang="nl-NL" dirty="0">
              <a:latin typeface="+mj-lt"/>
            </a:endParaRPr>
          </a:p>
          <a:p>
            <a:endParaRPr lang="nl-NL" dirty="0" smtClean="0">
              <a:latin typeface="+mj-lt"/>
            </a:endParaRPr>
          </a:p>
          <a:p>
            <a:endParaRPr lang="nl-NL" dirty="0">
              <a:latin typeface="+mj-lt"/>
            </a:endParaRPr>
          </a:p>
          <a:p>
            <a:endParaRPr lang="nl-NL" dirty="0" smtClean="0">
              <a:latin typeface="+mj-lt"/>
            </a:endParaRPr>
          </a:p>
          <a:p>
            <a:r>
              <a:rPr lang="nl-NL" dirty="0" smtClean="0">
                <a:latin typeface="+mj-lt"/>
              </a:rPr>
              <a:t>Zie/Lees ook Figuur 35.10 in het boek! </a:t>
            </a:r>
          </a:p>
        </p:txBody>
      </p:sp>
      <p:sp>
        <p:nvSpPr>
          <p:cNvPr id="12" name="Line 4"/>
          <p:cNvSpPr>
            <a:spLocks noChangeShapeType="1"/>
          </p:cNvSpPr>
          <p:nvPr/>
        </p:nvSpPr>
        <p:spPr bwMode="auto">
          <a:xfrm>
            <a:off x="7127541" y="4502811"/>
            <a:ext cx="396875" cy="0"/>
          </a:xfrm>
          <a:prstGeom prst="line">
            <a:avLst/>
          </a:prstGeom>
          <a:noFill/>
          <a:ln w="12700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nl-NL">
              <a:solidFill>
                <a:srgbClr val="00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1" r="39217" b="46105"/>
          <a:stretch/>
        </p:blipFill>
        <p:spPr bwMode="auto">
          <a:xfrm>
            <a:off x="3970499" y="1939903"/>
            <a:ext cx="2048845" cy="2174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2" descr="35_10bCollenchymaCells-U"/>
          <p:cNvPicPr>
            <a:picLocks noChangeAspect="1" noChangeArrowheads="1"/>
          </p:cNvPicPr>
          <p:nvPr/>
        </p:nvPicPr>
        <p:blipFill rotWithShape="1">
          <a:blip r:embed="rId5" cstate="print"/>
          <a:srcRect r="45197" b="32374"/>
          <a:stretch/>
        </p:blipFill>
        <p:spPr bwMode="auto">
          <a:xfrm>
            <a:off x="5650877" y="2743200"/>
            <a:ext cx="1704666" cy="1908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82" b="58509"/>
          <a:stretch/>
        </p:blipFill>
        <p:spPr bwMode="auto">
          <a:xfrm>
            <a:off x="6954455" y="3843529"/>
            <a:ext cx="2113345" cy="161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15" descr="35_10ebPhloem-U.jp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48" t="46228" r="13119" b="10728"/>
          <a:stretch/>
        </p:blipFill>
        <p:spPr>
          <a:xfrm>
            <a:off x="4516055" y="4407090"/>
            <a:ext cx="1675101" cy="237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251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0974C006-135B-4CFC-ACA2-2B2B7A2BFFB1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18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14313"/>
            <a:ext cx="7793037" cy="1462087"/>
          </a:xfrm>
        </p:spPr>
        <p:txBody>
          <a:bodyPr/>
          <a:lstStyle/>
          <a:p>
            <a:pPr eaLnBrk="1" hangingPunct="1"/>
            <a:r>
              <a:rPr lang="nl-NL" altLang="nl-NL" sz="3600" dirty="0" smtClean="0"/>
              <a:t>Opdracht H35 – Mastering </a:t>
            </a:r>
            <a:r>
              <a:rPr lang="nl-NL" altLang="nl-NL" sz="3600" dirty="0" err="1" smtClean="0"/>
              <a:t>Biology</a:t>
            </a:r>
            <a:endParaRPr lang="nl-NL" altLang="nl-NL" sz="3600" dirty="0" smtClean="0"/>
          </a:p>
        </p:txBody>
      </p:sp>
      <p:sp>
        <p:nvSpPr>
          <p:cNvPr id="16388" name="Content Placeholder 4"/>
          <p:cNvSpPr>
            <a:spLocks noGrp="1"/>
          </p:cNvSpPr>
          <p:nvPr>
            <p:ph idx="1"/>
          </p:nvPr>
        </p:nvSpPr>
        <p:spPr>
          <a:xfrm>
            <a:off x="152400" y="2117725"/>
            <a:ext cx="8343900" cy="5273675"/>
          </a:xfrm>
        </p:spPr>
        <p:txBody>
          <a:bodyPr/>
          <a:lstStyle/>
          <a:p>
            <a:pPr marL="0" lvl="0" indent="0">
              <a:buNone/>
            </a:pPr>
            <a:r>
              <a:rPr lang="nl-NL" sz="1400" b="1" dirty="0" smtClean="0"/>
              <a:t>Vervolg Mastering </a:t>
            </a:r>
            <a:r>
              <a:rPr lang="nl-NL" sz="1400" b="1" dirty="0" err="1"/>
              <a:t>Biology</a:t>
            </a:r>
            <a:endParaRPr lang="nl-NL" sz="1400" dirty="0"/>
          </a:p>
          <a:p>
            <a:pPr marL="0" indent="0">
              <a:buNone/>
            </a:pPr>
            <a:endParaRPr lang="nl-NL" sz="1400" dirty="0"/>
          </a:p>
          <a:p>
            <a:pPr marL="0" lvl="0" indent="0">
              <a:buNone/>
            </a:pPr>
            <a:r>
              <a:rPr lang="nl-NL" sz="1400" dirty="0" smtClean="0"/>
              <a:t>1.</a:t>
            </a:r>
            <a:r>
              <a:rPr lang="en-US" sz="1400" dirty="0" smtClean="0"/>
              <a:t> Ga </a:t>
            </a:r>
            <a:r>
              <a:rPr lang="en-US" sz="1400" dirty="0" err="1"/>
              <a:t>naar</a:t>
            </a:r>
            <a:r>
              <a:rPr lang="en-US" sz="1400" dirty="0"/>
              <a:t> de: Vocabulary Study Tools, select Key Terms van Chapter </a:t>
            </a:r>
            <a:r>
              <a:rPr lang="en-US" sz="1400" dirty="0" smtClean="0"/>
              <a:t>35.</a:t>
            </a:r>
          </a:p>
          <a:p>
            <a:pPr marL="0" lvl="0" indent="0">
              <a:buNone/>
            </a:pPr>
            <a:endParaRPr lang="nl-NL" sz="1400" dirty="0"/>
          </a:p>
          <a:p>
            <a:pPr marL="0" lvl="0" indent="0">
              <a:buNone/>
            </a:pPr>
            <a:r>
              <a:rPr lang="nl-NL" sz="1400" dirty="0" smtClean="0"/>
              <a:t>2. Zoek </a:t>
            </a:r>
            <a:r>
              <a:rPr lang="nl-NL" sz="1400" dirty="0"/>
              <a:t>de volgende termen op en geef de betekenis (in eigen woorden): </a:t>
            </a:r>
            <a:r>
              <a:rPr lang="nl-NL" sz="1400" dirty="0" err="1"/>
              <a:t>ground</a:t>
            </a:r>
            <a:r>
              <a:rPr lang="nl-NL" sz="1400" dirty="0"/>
              <a:t> </a:t>
            </a:r>
            <a:r>
              <a:rPr lang="nl-NL" sz="1400" dirty="0" smtClean="0"/>
              <a:t>tissue, </a:t>
            </a:r>
            <a:r>
              <a:rPr lang="nl-NL" sz="1400" dirty="0" err="1"/>
              <a:t>blade</a:t>
            </a:r>
            <a:r>
              <a:rPr lang="nl-NL" sz="1400" dirty="0"/>
              <a:t>, root system, </a:t>
            </a:r>
            <a:r>
              <a:rPr lang="nl-NL" sz="1400" dirty="0" err="1"/>
              <a:t>xylem</a:t>
            </a:r>
            <a:r>
              <a:rPr lang="nl-NL" sz="1400" dirty="0"/>
              <a:t>, cortex.</a:t>
            </a:r>
          </a:p>
          <a:p>
            <a:pPr marL="0" indent="0">
              <a:buNone/>
            </a:pPr>
            <a:endParaRPr lang="nl-NL" sz="1400" dirty="0"/>
          </a:p>
          <a:p>
            <a:pPr marL="0" lvl="0" indent="0">
              <a:buNone/>
            </a:pPr>
            <a:r>
              <a:rPr lang="nl-NL" sz="1400" dirty="0" smtClean="0"/>
              <a:t>3. Ga </a:t>
            </a:r>
            <a:r>
              <a:rPr lang="nl-NL" sz="1400" dirty="0"/>
              <a:t>naar: </a:t>
            </a:r>
            <a:r>
              <a:rPr lang="nl-NL" sz="1400" dirty="0" err="1"/>
              <a:t>BioFlix</a:t>
            </a:r>
            <a:r>
              <a:rPr lang="nl-NL" sz="1400" dirty="0"/>
              <a:t> 3D </a:t>
            </a:r>
            <a:r>
              <a:rPr lang="nl-NL" sz="1400" dirty="0" err="1"/>
              <a:t>Animations</a:t>
            </a:r>
            <a:r>
              <a:rPr lang="nl-NL" sz="1400" dirty="0"/>
              <a:t> bekijk </a:t>
            </a:r>
            <a:r>
              <a:rPr lang="nl-NL" sz="1400" dirty="0" err="1"/>
              <a:t>Chapter</a:t>
            </a:r>
            <a:r>
              <a:rPr lang="nl-NL" sz="1400" dirty="0"/>
              <a:t> 35 Tour of a plant </a:t>
            </a:r>
            <a:r>
              <a:rPr lang="nl-NL" sz="1400" dirty="0" err="1"/>
              <a:t>cell</a:t>
            </a:r>
            <a:r>
              <a:rPr lang="nl-NL" sz="1400" dirty="0"/>
              <a:t>. </a:t>
            </a:r>
          </a:p>
          <a:p>
            <a:pPr marL="0" indent="0">
              <a:buNone/>
            </a:pPr>
            <a:endParaRPr lang="nl-NL" sz="1400" dirty="0"/>
          </a:p>
          <a:p>
            <a:pPr marL="0" lvl="0" indent="0">
              <a:buNone/>
            </a:pPr>
            <a:r>
              <a:rPr lang="nl-NL" sz="1400" dirty="0" smtClean="0"/>
              <a:t>4. Wat </a:t>
            </a:r>
            <a:r>
              <a:rPr lang="nl-NL" sz="1400" dirty="0"/>
              <a:t>is fotosynthese? Wat gebeurt er in de mitochondriën? In welk van de 3 domeinen vind je organismen met mitochondriën? </a:t>
            </a:r>
          </a:p>
          <a:p>
            <a:pPr marL="0" indent="0">
              <a:buNone/>
            </a:pPr>
            <a:endParaRPr lang="nl-NL" sz="1400" dirty="0"/>
          </a:p>
          <a:p>
            <a:pPr marL="0" lvl="0" indent="0">
              <a:buNone/>
            </a:pPr>
            <a:r>
              <a:rPr lang="nl-NL" sz="1400" dirty="0" smtClean="0"/>
              <a:t>5. Ga </a:t>
            </a:r>
            <a:r>
              <a:rPr lang="nl-NL" sz="1400" dirty="0"/>
              <a:t>naar de: </a:t>
            </a:r>
            <a:r>
              <a:rPr lang="nl-NL" sz="1400" dirty="0" err="1"/>
              <a:t>Cumulative</a:t>
            </a:r>
            <a:r>
              <a:rPr lang="nl-NL" sz="1400" dirty="0"/>
              <a:t> Test, selecteer </a:t>
            </a:r>
            <a:r>
              <a:rPr lang="nl-NL" sz="1400" dirty="0" err="1"/>
              <a:t>Chapter</a:t>
            </a:r>
            <a:r>
              <a:rPr lang="nl-NL" sz="1400" dirty="0"/>
              <a:t> 31, 35 en 40 en beantwoord 30 meerkeuze vragen. </a:t>
            </a:r>
            <a:endParaRPr lang="nl-NL" sz="1400" dirty="0" smtClean="0"/>
          </a:p>
          <a:p>
            <a:pPr marL="0" lvl="0" indent="0">
              <a:buNone/>
            </a:pPr>
            <a:r>
              <a:rPr lang="nl-NL" sz="1400" dirty="0" smtClean="0"/>
              <a:t>NB </a:t>
            </a:r>
            <a:r>
              <a:rPr lang="nl-NL" sz="1400" dirty="0"/>
              <a:t>let op dat we niet alle stof behandelen, dus het kan zijn dat een vraag over een onderwerp gaat dat niet tot de tentamenstof behoort. </a:t>
            </a:r>
          </a:p>
          <a:p>
            <a:pPr marL="0" indent="0">
              <a:buNone/>
            </a:pPr>
            <a:r>
              <a:rPr lang="nl-NL" sz="1200" dirty="0"/>
              <a:t> </a:t>
            </a:r>
          </a:p>
          <a:p>
            <a:endParaRPr lang="nl-NL" sz="1200" dirty="0"/>
          </a:p>
          <a:p>
            <a:pPr marL="0" indent="0">
              <a:buNone/>
            </a:pPr>
            <a:r>
              <a:rPr lang="nl-NL" sz="1200" dirty="0"/>
              <a:t> </a:t>
            </a:r>
          </a:p>
          <a:p>
            <a:pPr marL="457200" lvl="1" indent="0" algn="just">
              <a:buFont typeface="Wingdings" pitchFamily="2" charset="2"/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251630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0974C006-135B-4CFC-ACA2-2B2B7A2BFFB1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19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14313"/>
            <a:ext cx="7793037" cy="1462087"/>
          </a:xfrm>
        </p:spPr>
        <p:txBody>
          <a:bodyPr/>
          <a:lstStyle/>
          <a:p>
            <a:pPr eaLnBrk="1" hangingPunct="1"/>
            <a:r>
              <a:rPr lang="nl-NL" altLang="nl-NL" sz="3600" dirty="0" smtClean="0"/>
              <a:t>Opdracht H31, H35, H40</a:t>
            </a:r>
          </a:p>
        </p:txBody>
      </p:sp>
      <p:sp>
        <p:nvSpPr>
          <p:cNvPr id="16388" name="Content Placeholder 4"/>
          <p:cNvSpPr>
            <a:spLocks noGrp="1"/>
          </p:cNvSpPr>
          <p:nvPr>
            <p:ph idx="1"/>
          </p:nvPr>
        </p:nvSpPr>
        <p:spPr>
          <a:xfrm>
            <a:off x="152400" y="2117725"/>
            <a:ext cx="8343900" cy="5273675"/>
          </a:xfrm>
        </p:spPr>
        <p:txBody>
          <a:bodyPr/>
          <a:lstStyle/>
          <a:p>
            <a:pPr marL="0" lvl="0" indent="0" algn="just">
              <a:spcAft>
                <a:spcPts val="0"/>
              </a:spcAft>
              <a:buNone/>
            </a:pPr>
            <a:r>
              <a:rPr lang="nl-NL" sz="14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Werk de onderstaande leerdoelen uit </a:t>
            </a:r>
            <a:endParaRPr lang="nl-NL" sz="14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indent="0" algn="just">
              <a:spcAft>
                <a:spcPts val="0"/>
              </a:spcAft>
              <a:buNone/>
              <a:tabLst>
                <a:tab pos="981075" algn="l"/>
              </a:tabLst>
            </a:pPr>
            <a:r>
              <a:rPr lang="nl-NL" sz="14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</a:t>
            </a:r>
            <a:endParaRPr lang="nl-NL" sz="14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0" algn="just">
              <a:spcAft>
                <a:spcPts val="0"/>
              </a:spcAft>
              <a:buClrTx/>
              <a:buSzPct val="100000"/>
              <a:buFont typeface="+mj-lt"/>
              <a:buAutoNum type="arabicPeriod"/>
              <a:tabLst>
                <a:tab pos="408940" algn="l"/>
              </a:tabLst>
            </a:pPr>
            <a:r>
              <a:rPr lang="nl-NL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Beschrijven wat de verschillende leefstijlen van schimmels zijn</a:t>
            </a:r>
          </a:p>
          <a:p>
            <a:pPr marL="228600" indent="-228600" algn="just">
              <a:spcAft>
                <a:spcPts val="0"/>
              </a:spcAft>
              <a:buFont typeface="+mj-lt"/>
              <a:buAutoNum type="arabicPeriod"/>
            </a:pPr>
            <a:endParaRPr lang="nl-NL" sz="14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0" algn="just">
              <a:spcAft>
                <a:spcPts val="0"/>
              </a:spcAft>
              <a:buClrTx/>
              <a:buSzPct val="100000"/>
              <a:buFont typeface="+mj-lt"/>
              <a:buAutoNum type="arabicPeriod"/>
              <a:tabLst>
                <a:tab pos="408940" algn="l"/>
              </a:tabLst>
            </a:pPr>
            <a:r>
              <a:rPr lang="nl-NL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Een aantal gespecialiseerde schimmeldraden benoemen</a:t>
            </a:r>
          </a:p>
          <a:p>
            <a:pPr algn="just">
              <a:spcAft>
                <a:spcPts val="0"/>
              </a:spcAft>
              <a:buFont typeface="+mj-lt"/>
              <a:buAutoNum type="arabicPeriod"/>
            </a:pPr>
            <a:endParaRPr lang="nl-NL" sz="14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0" algn="just">
              <a:spcAft>
                <a:spcPts val="0"/>
              </a:spcAft>
              <a:buClrTx/>
              <a:buSzPct val="100000"/>
              <a:buFont typeface="+mj-lt"/>
              <a:buAutoNum type="arabicPeriod"/>
              <a:tabLst>
                <a:tab pos="408940" algn="l"/>
              </a:tabLst>
            </a:pPr>
            <a:r>
              <a:rPr lang="nl-NL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Voortplanting van schimmels beschrijven</a:t>
            </a:r>
          </a:p>
          <a:p>
            <a:pPr marL="228600" indent="-228600" algn="just">
              <a:spcAft>
                <a:spcPts val="0"/>
              </a:spcAft>
              <a:buFont typeface="+mj-lt"/>
              <a:buAutoNum type="arabicPeriod"/>
            </a:pPr>
            <a:endParaRPr lang="nl-NL" sz="14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0" algn="just">
              <a:spcAft>
                <a:spcPts val="0"/>
              </a:spcAft>
              <a:buClrTx/>
              <a:buSzPct val="100000"/>
              <a:buFont typeface="+mj-lt"/>
              <a:buAutoNum type="arabicPeriod"/>
              <a:tabLst>
                <a:tab pos="408940" algn="l"/>
              </a:tabLst>
            </a:pPr>
            <a:r>
              <a:rPr lang="nl-NL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Voorbeelden geven van aangepaste wortels, stengels en bladeren​</a:t>
            </a:r>
          </a:p>
          <a:p>
            <a:pPr marL="228600" indent="-228600" algn="just">
              <a:spcAft>
                <a:spcPts val="0"/>
              </a:spcAft>
              <a:buFont typeface="+mj-lt"/>
              <a:buAutoNum type="arabicPeriod"/>
            </a:pPr>
            <a:endParaRPr lang="nl-NL" sz="14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0" algn="just">
              <a:spcAft>
                <a:spcPts val="0"/>
              </a:spcAft>
              <a:buClrTx/>
              <a:buSzPct val="100000"/>
              <a:buFont typeface="+mj-lt"/>
              <a:buAutoNum type="arabicPeriod"/>
              <a:tabLst>
                <a:tab pos="408940" algn="l"/>
              </a:tabLst>
            </a:pPr>
            <a:r>
              <a:rPr lang="nl-NL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Het verband tussen vorm en functie uitleggen in relatie tot planten</a:t>
            </a:r>
            <a:r>
              <a:rPr lang="nl-NL" sz="1400" dirty="0" smtClean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​</a:t>
            </a:r>
          </a:p>
          <a:p>
            <a:pPr lvl="0" algn="just">
              <a:spcAft>
                <a:spcPts val="0"/>
              </a:spcAft>
              <a:buFont typeface="+mj-lt"/>
              <a:buAutoNum type="arabicPeriod"/>
              <a:tabLst>
                <a:tab pos="408940" algn="l"/>
              </a:tabLst>
            </a:pPr>
            <a:endParaRPr lang="nl-NL" sz="14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0" algn="just">
              <a:spcAft>
                <a:spcPts val="0"/>
              </a:spcAft>
              <a:buClrTx/>
              <a:buSzPct val="100000"/>
              <a:buFont typeface="+mj-lt"/>
              <a:buAutoNum type="arabicPeriod"/>
              <a:tabLst>
                <a:tab pos="408940" algn="l"/>
              </a:tabLst>
            </a:pPr>
            <a:r>
              <a:rPr lang="nl-NL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Het verschil tussen anatomie en fysiologie uitleggen​</a:t>
            </a:r>
          </a:p>
          <a:p>
            <a:pPr marL="228600" indent="-228600" algn="just">
              <a:spcAft>
                <a:spcPts val="0"/>
              </a:spcAft>
              <a:buFont typeface="+mj-lt"/>
              <a:buAutoNum type="arabicPeriod"/>
            </a:pPr>
            <a:endParaRPr lang="nl-NL" sz="1400" dirty="0"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0" algn="just">
              <a:spcAft>
                <a:spcPts val="0"/>
              </a:spcAft>
              <a:buClrTx/>
              <a:buSzPct val="100000"/>
              <a:buFont typeface="+mj-lt"/>
              <a:buAutoNum type="arabicPeriod"/>
              <a:tabLst>
                <a:tab pos="408940" algn="l"/>
              </a:tabLst>
            </a:pPr>
            <a:r>
              <a:rPr lang="nl-NL" sz="1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Uitleggen wat homeostase is en hoe dit in ons lichaam geregeld wordt​</a:t>
            </a:r>
          </a:p>
          <a:p>
            <a:pPr marL="0" indent="0">
              <a:buNone/>
            </a:pPr>
            <a:r>
              <a:rPr lang="nl-NL" sz="14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endParaRPr lang="nl-NL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nl-NL" sz="14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457200" lvl="1" indent="0" algn="just">
              <a:buFont typeface="Wingdings" pitchFamily="2" charset="2"/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557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817" y="0"/>
            <a:ext cx="3638127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386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0974C006-135B-4CFC-ACA2-2B2B7A2BFFB1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2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214313"/>
            <a:ext cx="7793037" cy="1462087"/>
          </a:xfrm>
        </p:spPr>
        <p:txBody>
          <a:bodyPr/>
          <a:lstStyle/>
          <a:p>
            <a:pPr eaLnBrk="1" hangingPunct="1"/>
            <a:r>
              <a:rPr lang="nl-NL" altLang="nl-NL" sz="3600" dirty="0" smtClean="0"/>
              <a:t>Leerdoelen H35</a:t>
            </a:r>
          </a:p>
        </p:txBody>
      </p:sp>
      <p:sp>
        <p:nvSpPr>
          <p:cNvPr id="16388" name="Content Placeholder 4"/>
          <p:cNvSpPr>
            <a:spLocks noGrp="1"/>
          </p:cNvSpPr>
          <p:nvPr>
            <p:ph idx="1"/>
          </p:nvPr>
        </p:nvSpPr>
        <p:spPr>
          <a:xfrm>
            <a:off x="252413" y="1981200"/>
            <a:ext cx="8496300" cy="5273675"/>
          </a:xfrm>
        </p:spPr>
        <p:txBody>
          <a:bodyPr/>
          <a:lstStyle/>
          <a:p>
            <a:pPr marL="457200" lvl="1" indent="0" algn="just">
              <a:buFont typeface="Wingdings" pitchFamily="2" charset="2"/>
              <a:buNone/>
            </a:pPr>
            <a:endParaRPr lang="nl-NL" altLang="nl-NL" sz="2000" b="1" dirty="0"/>
          </a:p>
          <a:p>
            <a:pPr marL="457200" lvl="1" indent="0" algn="just">
              <a:buFont typeface="Wingdings" pitchFamily="2" charset="2"/>
              <a:buNone/>
            </a:pPr>
            <a:r>
              <a:rPr lang="nl-NL" altLang="nl-NL" sz="2000" b="1" dirty="0" smtClean="0"/>
              <a:t>Aan het eind van de les kun je:</a:t>
            </a:r>
          </a:p>
          <a:p>
            <a:pPr marL="457200" lvl="1" indent="0" algn="just">
              <a:buFont typeface="Wingdings" pitchFamily="2" charset="2"/>
              <a:buNone/>
            </a:pPr>
            <a:endParaRPr lang="nl-NL" altLang="nl-NL" sz="2000" dirty="0" smtClean="0"/>
          </a:p>
          <a:p>
            <a:pPr>
              <a:buFontTx/>
              <a:buChar char="•"/>
            </a:pPr>
            <a:r>
              <a:rPr lang="en-US" sz="2000" dirty="0" err="1" smtClean="0"/>
              <a:t>Organen</a:t>
            </a:r>
            <a:r>
              <a:rPr lang="en-US" sz="2000" dirty="0" smtClean="0"/>
              <a:t> van </a:t>
            </a:r>
            <a:r>
              <a:rPr lang="en-US" sz="2000" dirty="0" err="1" smtClean="0"/>
              <a:t>planten</a:t>
            </a:r>
            <a:r>
              <a:rPr lang="en-US" sz="2000" dirty="0" smtClean="0"/>
              <a:t> </a:t>
            </a:r>
            <a:r>
              <a:rPr lang="en-US" sz="2000" dirty="0" err="1" smtClean="0"/>
              <a:t>benoemen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beschrijven</a:t>
            </a:r>
            <a:endParaRPr lang="en-US" sz="2000" dirty="0" smtClean="0"/>
          </a:p>
          <a:p>
            <a:pPr>
              <a:buFontTx/>
              <a:buChar char="•"/>
            </a:pPr>
            <a:endParaRPr lang="en-US" sz="2000" dirty="0"/>
          </a:p>
          <a:p>
            <a:pPr>
              <a:buFontTx/>
              <a:buChar char="•"/>
            </a:pPr>
            <a:r>
              <a:rPr lang="en-US" sz="2000" dirty="0" err="1" smtClean="0"/>
              <a:t>Voorbeelden</a:t>
            </a:r>
            <a:r>
              <a:rPr lang="en-US" sz="2000" dirty="0" smtClean="0"/>
              <a:t> </a:t>
            </a:r>
            <a:r>
              <a:rPr lang="en-US" sz="2000" dirty="0" err="1" smtClean="0"/>
              <a:t>geven</a:t>
            </a:r>
            <a:r>
              <a:rPr lang="en-US" sz="2000" dirty="0" smtClean="0"/>
              <a:t> van </a:t>
            </a:r>
            <a:r>
              <a:rPr lang="en-US" sz="2000" dirty="0" err="1" smtClean="0"/>
              <a:t>aangepaste</a:t>
            </a:r>
            <a:r>
              <a:rPr lang="en-US" sz="2000" dirty="0" smtClean="0"/>
              <a:t> </a:t>
            </a:r>
            <a:r>
              <a:rPr lang="en-US" sz="2000" dirty="0" err="1" smtClean="0"/>
              <a:t>wortels</a:t>
            </a:r>
            <a:r>
              <a:rPr lang="en-US" sz="2000" dirty="0" smtClean="0"/>
              <a:t>, </a:t>
            </a:r>
            <a:r>
              <a:rPr lang="en-US" sz="2000" dirty="0" err="1" smtClean="0"/>
              <a:t>stengels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bladeren</a:t>
            </a: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>
              <a:buFontTx/>
              <a:buChar char="•"/>
            </a:pPr>
            <a:r>
              <a:rPr lang="en-US" sz="2000" dirty="0" err="1" smtClean="0"/>
              <a:t>Verschillende</a:t>
            </a:r>
            <a:r>
              <a:rPr lang="en-US" sz="2000" dirty="0" smtClean="0"/>
              <a:t> </a:t>
            </a:r>
            <a:r>
              <a:rPr lang="en-US" sz="2000" dirty="0" err="1" smtClean="0"/>
              <a:t>weefsels</a:t>
            </a:r>
            <a:r>
              <a:rPr lang="en-US" sz="2000" dirty="0" smtClean="0"/>
              <a:t> van </a:t>
            </a:r>
            <a:r>
              <a:rPr lang="en-US" sz="2000" dirty="0" err="1" smtClean="0"/>
              <a:t>planten</a:t>
            </a:r>
            <a:r>
              <a:rPr lang="en-US" sz="2000" dirty="0" smtClean="0"/>
              <a:t> </a:t>
            </a:r>
            <a:r>
              <a:rPr lang="en-US" sz="2000" dirty="0" err="1" smtClean="0"/>
              <a:t>beschrijven</a:t>
            </a:r>
            <a:r>
              <a:rPr lang="en-US" sz="2000" dirty="0" smtClean="0"/>
              <a:t> </a:t>
            </a:r>
            <a:endParaRPr lang="en-US" sz="2000" dirty="0"/>
          </a:p>
          <a:p>
            <a:pPr>
              <a:buFontTx/>
              <a:buChar char="•"/>
            </a:pPr>
            <a:endParaRPr lang="en-US" sz="2000" dirty="0" smtClean="0"/>
          </a:p>
          <a:p>
            <a:pPr>
              <a:buFontTx/>
              <a:buChar char="•"/>
            </a:pPr>
            <a:r>
              <a:rPr lang="en-US" sz="2000" dirty="0" smtClean="0"/>
              <a:t>Het </a:t>
            </a:r>
            <a:r>
              <a:rPr lang="en-US" sz="2000" dirty="0" err="1" smtClean="0"/>
              <a:t>verband</a:t>
            </a:r>
            <a:r>
              <a:rPr lang="en-US" sz="2000" dirty="0" smtClean="0"/>
              <a:t> </a:t>
            </a:r>
            <a:r>
              <a:rPr lang="en-US" sz="2000" dirty="0" err="1" smtClean="0"/>
              <a:t>tussen</a:t>
            </a:r>
            <a:r>
              <a:rPr lang="en-US" sz="2000" dirty="0" smtClean="0"/>
              <a:t> </a:t>
            </a:r>
            <a:r>
              <a:rPr lang="en-US" sz="2000" dirty="0" err="1" smtClean="0"/>
              <a:t>vorm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functie</a:t>
            </a:r>
            <a:r>
              <a:rPr lang="en-US" sz="2000" dirty="0" smtClean="0"/>
              <a:t> </a:t>
            </a:r>
            <a:r>
              <a:rPr lang="en-US" sz="2000" dirty="0" err="1" smtClean="0"/>
              <a:t>uitleggen</a:t>
            </a:r>
            <a:r>
              <a:rPr lang="en-US" sz="2000" dirty="0" smtClean="0"/>
              <a:t> in </a:t>
            </a:r>
            <a:r>
              <a:rPr lang="en-US" sz="2000" dirty="0" err="1" smtClean="0"/>
              <a:t>relatie</a:t>
            </a:r>
            <a:r>
              <a:rPr lang="en-US" sz="2000" dirty="0" smtClean="0"/>
              <a:t> tot </a:t>
            </a:r>
            <a:r>
              <a:rPr lang="en-US" sz="2000" dirty="0" err="1" smtClean="0"/>
              <a:t>planten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44374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817" y="0"/>
            <a:ext cx="3638127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386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0974C006-135B-4CFC-ACA2-2B2B7A2BFFB1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20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214313"/>
            <a:ext cx="7793037" cy="1462087"/>
          </a:xfrm>
        </p:spPr>
        <p:txBody>
          <a:bodyPr/>
          <a:lstStyle/>
          <a:p>
            <a:pPr eaLnBrk="1" hangingPunct="1"/>
            <a:r>
              <a:rPr lang="nl-NL" altLang="nl-NL" sz="3600" dirty="0" smtClean="0"/>
              <a:t>Leerdoelen H35</a:t>
            </a:r>
          </a:p>
        </p:txBody>
      </p:sp>
      <p:sp>
        <p:nvSpPr>
          <p:cNvPr id="16388" name="Content Placeholder 4"/>
          <p:cNvSpPr>
            <a:spLocks noGrp="1"/>
          </p:cNvSpPr>
          <p:nvPr>
            <p:ph idx="1"/>
          </p:nvPr>
        </p:nvSpPr>
        <p:spPr>
          <a:xfrm>
            <a:off x="252413" y="1981200"/>
            <a:ext cx="8496300" cy="5273675"/>
          </a:xfrm>
        </p:spPr>
        <p:txBody>
          <a:bodyPr/>
          <a:lstStyle/>
          <a:p>
            <a:pPr marL="457200" lvl="1" indent="0" algn="just">
              <a:buFont typeface="Wingdings" pitchFamily="2" charset="2"/>
              <a:buNone/>
            </a:pPr>
            <a:endParaRPr lang="nl-NL" altLang="nl-NL" sz="2000" b="1" dirty="0"/>
          </a:p>
          <a:p>
            <a:pPr marL="457200" lvl="1" indent="0" algn="just">
              <a:buFont typeface="Wingdings" pitchFamily="2" charset="2"/>
              <a:buNone/>
            </a:pPr>
            <a:r>
              <a:rPr lang="nl-NL" altLang="nl-NL" sz="2000" b="1" dirty="0" smtClean="0"/>
              <a:t>Aan het eind van de les kun je:</a:t>
            </a:r>
          </a:p>
          <a:p>
            <a:pPr marL="457200" lvl="1" indent="0" algn="just">
              <a:buFont typeface="Wingdings" pitchFamily="2" charset="2"/>
              <a:buNone/>
            </a:pPr>
            <a:endParaRPr lang="nl-NL" altLang="nl-NL" sz="2000" dirty="0" smtClean="0"/>
          </a:p>
          <a:p>
            <a:pPr>
              <a:buFontTx/>
              <a:buChar char="•"/>
            </a:pPr>
            <a:r>
              <a:rPr lang="en-US" sz="2000" dirty="0" err="1" smtClean="0"/>
              <a:t>Organen</a:t>
            </a:r>
            <a:r>
              <a:rPr lang="en-US" sz="2000" dirty="0" smtClean="0"/>
              <a:t> van </a:t>
            </a:r>
            <a:r>
              <a:rPr lang="en-US" sz="2000" dirty="0" err="1" smtClean="0"/>
              <a:t>planten</a:t>
            </a:r>
            <a:r>
              <a:rPr lang="en-US" sz="2000" dirty="0" smtClean="0"/>
              <a:t> </a:t>
            </a:r>
            <a:r>
              <a:rPr lang="en-US" sz="2000" dirty="0" err="1" smtClean="0"/>
              <a:t>benoemen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beschrijven</a:t>
            </a:r>
            <a:endParaRPr lang="en-US" sz="2000" dirty="0" smtClean="0"/>
          </a:p>
          <a:p>
            <a:pPr>
              <a:buFontTx/>
              <a:buChar char="•"/>
            </a:pPr>
            <a:endParaRPr lang="en-US" sz="2000" dirty="0"/>
          </a:p>
          <a:p>
            <a:pPr>
              <a:buFontTx/>
              <a:buChar char="•"/>
            </a:pPr>
            <a:r>
              <a:rPr lang="en-US" sz="2000" dirty="0" err="1" smtClean="0"/>
              <a:t>Voorbeelden</a:t>
            </a:r>
            <a:r>
              <a:rPr lang="en-US" sz="2000" dirty="0" smtClean="0"/>
              <a:t> </a:t>
            </a:r>
            <a:r>
              <a:rPr lang="en-US" sz="2000" dirty="0" err="1" smtClean="0"/>
              <a:t>geven</a:t>
            </a:r>
            <a:r>
              <a:rPr lang="en-US" sz="2000" dirty="0" smtClean="0"/>
              <a:t> van </a:t>
            </a:r>
            <a:r>
              <a:rPr lang="en-US" sz="2000" dirty="0" err="1" smtClean="0"/>
              <a:t>aangepaste</a:t>
            </a:r>
            <a:r>
              <a:rPr lang="en-US" sz="2000" dirty="0" smtClean="0"/>
              <a:t> </a:t>
            </a:r>
            <a:r>
              <a:rPr lang="en-US" sz="2000" dirty="0" err="1" smtClean="0"/>
              <a:t>wortels</a:t>
            </a:r>
            <a:r>
              <a:rPr lang="en-US" sz="2000" dirty="0" smtClean="0"/>
              <a:t>, </a:t>
            </a:r>
            <a:r>
              <a:rPr lang="en-US" sz="2000" dirty="0" err="1" smtClean="0"/>
              <a:t>stengels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bladeren</a:t>
            </a: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>
              <a:buFontTx/>
              <a:buChar char="•"/>
            </a:pPr>
            <a:r>
              <a:rPr lang="en-US" sz="2000" dirty="0" err="1" smtClean="0"/>
              <a:t>Verschillende</a:t>
            </a:r>
            <a:r>
              <a:rPr lang="en-US" sz="2000" dirty="0" smtClean="0"/>
              <a:t> </a:t>
            </a:r>
            <a:r>
              <a:rPr lang="en-US" sz="2000" dirty="0" err="1" smtClean="0"/>
              <a:t>weefsels</a:t>
            </a:r>
            <a:r>
              <a:rPr lang="en-US" sz="2000" dirty="0" smtClean="0"/>
              <a:t> van </a:t>
            </a:r>
            <a:r>
              <a:rPr lang="en-US" sz="2000" dirty="0" err="1" smtClean="0"/>
              <a:t>planten</a:t>
            </a:r>
            <a:r>
              <a:rPr lang="en-US" sz="2000" dirty="0" smtClean="0"/>
              <a:t> </a:t>
            </a:r>
            <a:r>
              <a:rPr lang="en-US" sz="2000" dirty="0" err="1" smtClean="0"/>
              <a:t>beschrijven</a:t>
            </a:r>
            <a:r>
              <a:rPr lang="en-US" sz="2000" dirty="0" smtClean="0"/>
              <a:t> </a:t>
            </a:r>
            <a:endParaRPr lang="en-US" sz="2000" dirty="0"/>
          </a:p>
          <a:p>
            <a:pPr>
              <a:buFontTx/>
              <a:buChar char="•"/>
            </a:pPr>
            <a:endParaRPr lang="en-US" sz="2000" dirty="0" smtClean="0"/>
          </a:p>
          <a:p>
            <a:pPr>
              <a:buFontTx/>
              <a:buChar char="•"/>
            </a:pPr>
            <a:r>
              <a:rPr lang="en-US" sz="2000" dirty="0" smtClean="0"/>
              <a:t>Het </a:t>
            </a:r>
            <a:r>
              <a:rPr lang="en-US" sz="2000" dirty="0" err="1" smtClean="0"/>
              <a:t>verband</a:t>
            </a:r>
            <a:r>
              <a:rPr lang="en-US" sz="2000" dirty="0" smtClean="0"/>
              <a:t> </a:t>
            </a:r>
            <a:r>
              <a:rPr lang="en-US" sz="2000" dirty="0" err="1" smtClean="0"/>
              <a:t>tussen</a:t>
            </a:r>
            <a:r>
              <a:rPr lang="en-US" sz="2000" dirty="0" smtClean="0"/>
              <a:t> </a:t>
            </a:r>
            <a:r>
              <a:rPr lang="en-US" sz="2000" dirty="0" err="1" smtClean="0"/>
              <a:t>vorm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functie</a:t>
            </a:r>
            <a:r>
              <a:rPr lang="en-US" sz="2000" dirty="0" smtClean="0"/>
              <a:t> </a:t>
            </a:r>
            <a:r>
              <a:rPr lang="en-US" sz="2000" dirty="0" err="1" smtClean="0"/>
              <a:t>uitleggen</a:t>
            </a:r>
            <a:r>
              <a:rPr lang="en-US" sz="2000" dirty="0" smtClean="0"/>
              <a:t> in </a:t>
            </a:r>
            <a:r>
              <a:rPr lang="en-US" sz="2000" dirty="0" err="1" smtClean="0"/>
              <a:t>relatie</a:t>
            </a:r>
            <a:r>
              <a:rPr lang="en-US" sz="2000" dirty="0" smtClean="0"/>
              <a:t> tot </a:t>
            </a:r>
            <a:r>
              <a:rPr lang="en-US" sz="2000" dirty="0" err="1" smtClean="0"/>
              <a:t>planten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1812993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0C6B2E7F-DDAA-4E53-B5BE-97A943AD27F5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3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smtClean="0"/>
              <a:t>Planten en hun omgeving</a:t>
            </a:r>
          </a:p>
        </p:txBody>
      </p:sp>
      <p:sp>
        <p:nvSpPr>
          <p:cNvPr id="2" name="Rectangle 1"/>
          <p:cNvSpPr/>
          <p:nvPr/>
        </p:nvSpPr>
        <p:spPr>
          <a:xfrm>
            <a:off x="236561" y="2029599"/>
            <a:ext cx="16723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diversiteit</a:t>
            </a:r>
            <a:endParaRPr lang="en-US" dirty="0"/>
          </a:p>
        </p:txBody>
      </p:sp>
      <p:pic>
        <p:nvPicPr>
          <p:cNvPr id="12" name="Picture 14" descr="http://farm1.staticflickr.com/17/22193731_08da615dfc_z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76600" y="4419600"/>
            <a:ext cx="3352800" cy="2514600"/>
          </a:xfrm>
          <a:prstGeom prst="rect">
            <a:avLst/>
          </a:prstGeom>
          <a:noFill/>
        </p:spPr>
      </p:pic>
      <p:pic>
        <p:nvPicPr>
          <p:cNvPr id="14" name="Picture 8" descr="http://www.vrouwen.nl/files/0/0/0/2/00027247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791200" y="4327929"/>
            <a:ext cx="3352800" cy="1880978"/>
          </a:xfrm>
          <a:prstGeom prst="rect">
            <a:avLst/>
          </a:prstGeom>
          <a:noFill/>
        </p:spPr>
      </p:pic>
      <p:sp>
        <p:nvSpPr>
          <p:cNvPr id="15" name="Rectangle 14"/>
          <p:cNvSpPr/>
          <p:nvPr/>
        </p:nvSpPr>
        <p:spPr>
          <a:xfrm>
            <a:off x="8286931" y="6032956"/>
            <a:ext cx="108566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800" dirty="0" err="1" smtClean="0"/>
              <a:t>www.vrouwen.nl</a:t>
            </a:r>
            <a:endParaRPr lang="nl-NL" sz="800" dirty="0"/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228600" y="1752600"/>
            <a:ext cx="184731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7" name="Picture 2" descr="http://www.denhelderactueel.nl/sites/default/files/styles/thumbnail_245_188/public/2011/04/Krommebomen-ZanderZwiki.jpg?itok=g5gW51kN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04800" y="2451556"/>
            <a:ext cx="2333625" cy="1790701"/>
          </a:xfrm>
          <a:prstGeom prst="rect">
            <a:avLst/>
          </a:prstGeom>
          <a:noFill/>
        </p:spPr>
      </p:pic>
      <p:sp>
        <p:nvSpPr>
          <p:cNvPr id="18" name="TextBox 17"/>
          <p:cNvSpPr txBox="1"/>
          <p:nvPr/>
        </p:nvSpPr>
        <p:spPr>
          <a:xfrm>
            <a:off x="228600" y="4051756"/>
            <a:ext cx="1981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800" dirty="0" err="1" smtClean="0"/>
              <a:t>www.denhelderactueel.nl</a:t>
            </a:r>
            <a:endParaRPr lang="nl-NL" sz="800" dirty="0"/>
          </a:p>
        </p:txBody>
      </p:sp>
      <p:pic>
        <p:nvPicPr>
          <p:cNvPr id="19" name="Picture 4" descr="http://www.vrouwen.nl/files/0/0/0/2/00027250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6200" y="4343400"/>
            <a:ext cx="2876550" cy="2408502"/>
          </a:xfrm>
          <a:prstGeom prst="rect">
            <a:avLst/>
          </a:prstGeom>
          <a:noFill/>
        </p:spPr>
      </p:pic>
      <p:pic>
        <p:nvPicPr>
          <p:cNvPr id="20" name="Picture 6" descr="http://www.vrouwen.nl/files/0/0/0/2/00027251.jpg">
            <a:hlinkClick r:id="rId8"/>
          </p:cNvPr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724399" y="1839786"/>
            <a:ext cx="3714931" cy="2468225"/>
          </a:xfrm>
          <a:prstGeom prst="rect">
            <a:avLst/>
          </a:prstGeom>
          <a:noFill/>
        </p:spPr>
      </p:pic>
      <p:sp>
        <p:nvSpPr>
          <p:cNvPr id="21" name="Rectangle 20"/>
          <p:cNvSpPr/>
          <p:nvPr/>
        </p:nvSpPr>
        <p:spPr>
          <a:xfrm>
            <a:off x="7524931" y="4114800"/>
            <a:ext cx="93326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800" dirty="0" err="1" smtClean="0"/>
              <a:t>www.vrouwen.nl</a:t>
            </a:r>
            <a:endParaRPr lang="nl-NL" sz="800" dirty="0"/>
          </a:p>
        </p:txBody>
      </p:sp>
      <p:sp>
        <p:nvSpPr>
          <p:cNvPr id="22" name="Rectangle 21"/>
          <p:cNvSpPr/>
          <p:nvPr/>
        </p:nvSpPr>
        <p:spPr>
          <a:xfrm>
            <a:off x="0" y="6566356"/>
            <a:ext cx="93326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800" dirty="0" err="1" smtClean="0"/>
              <a:t>www.vrouwen.nl</a:t>
            </a:r>
            <a:endParaRPr lang="nl-NL" sz="800" dirty="0"/>
          </a:p>
        </p:txBody>
      </p:sp>
      <p:pic>
        <p:nvPicPr>
          <p:cNvPr id="23" name="Picture 10" descr="http://3.bp.blogspot.com/_0o5_hpCOa2M/S-L2fPz-yNI/AAAAAAAADOE/kq0pVjlG11k/s1600/brokopondo1.jp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 flipH="1">
            <a:off x="2590800" y="2590800"/>
            <a:ext cx="2133600" cy="2133600"/>
          </a:xfrm>
          <a:prstGeom prst="rect">
            <a:avLst/>
          </a:prstGeom>
          <a:noFill/>
        </p:spPr>
      </p:pic>
      <p:sp>
        <p:nvSpPr>
          <p:cNvPr id="24" name="Rectangle 23"/>
          <p:cNvSpPr/>
          <p:nvPr/>
        </p:nvSpPr>
        <p:spPr>
          <a:xfrm>
            <a:off x="2504440" y="4561840"/>
            <a:ext cx="168347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800" dirty="0" err="1"/>
              <a:t>b</a:t>
            </a:r>
            <a:r>
              <a:rPr lang="nl-NL" sz="800" dirty="0" err="1" smtClean="0"/>
              <a:t>asvanhouwelingen.blospot.com</a:t>
            </a:r>
            <a:endParaRPr lang="nl-NL" sz="800" dirty="0"/>
          </a:p>
        </p:txBody>
      </p:sp>
      <p:sp>
        <p:nvSpPr>
          <p:cNvPr id="25" name="Rectangle 24"/>
          <p:cNvSpPr/>
          <p:nvPr/>
        </p:nvSpPr>
        <p:spPr>
          <a:xfrm>
            <a:off x="5791200" y="6718756"/>
            <a:ext cx="86754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800" dirty="0" err="1" smtClean="0"/>
              <a:t>www.flickr.com</a:t>
            </a:r>
            <a:endParaRPr lang="nl-NL" sz="800" dirty="0"/>
          </a:p>
        </p:txBody>
      </p:sp>
      <p:sp>
        <p:nvSpPr>
          <p:cNvPr id="26" name="Rectangle 3"/>
          <p:cNvSpPr>
            <a:spLocks noChangeArrowheads="1"/>
          </p:cNvSpPr>
          <p:nvPr/>
        </p:nvSpPr>
        <p:spPr bwMode="auto">
          <a:xfrm>
            <a:off x="0" y="6400800"/>
            <a:ext cx="7772400" cy="3693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 err="1" smtClean="0"/>
              <a:t>Planten</a:t>
            </a:r>
            <a:r>
              <a:rPr lang="en-US" dirty="0" smtClean="0"/>
              <a:t>: </a:t>
            </a:r>
            <a:r>
              <a:rPr lang="en-US" dirty="0" err="1" smtClean="0"/>
              <a:t>aanpassing</a:t>
            </a:r>
            <a:r>
              <a:rPr lang="en-US" dirty="0" smtClean="0"/>
              <a:t> </a:t>
            </a:r>
            <a:r>
              <a:rPr lang="en-US" dirty="0" err="1" smtClean="0"/>
              <a:t>aan</a:t>
            </a:r>
            <a:r>
              <a:rPr lang="en-US" dirty="0" smtClean="0"/>
              <a:t> </a:t>
            </a:r>
            <a:r>
              <a:rPr lang="en-US" dirty="0" err="1" smtClean="0"/>
              <a:t>omgeving</a:t>
            </a:r>
            <a:r>
              <a:rPr lang="en-US" dirty="0" smtClean="0"/>
              <a:t> door </a:t>
            </a:r>
            <a:r>
              <a:rPr lang="en-US" dirty="0" err="1" smtClean="0"/>
              <a:t>veranderingen</a:t>
            </a:r>
            <a:r>
              <a:rPr lang="en-US" dirty="0" smtClean="0"/>
              <a:t> in </a:t>
            </a:r>
            <a:r>
              <a:rPr lang="en-US" b="1" dirty="0" err="1" smtClean="0"/>
              <a:t>groei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774745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smtClean="0"/>
              <a:t>Evolutie</a:t>
            </a:r>
          </a:p>
        </p:txBody>
      </p:sp>
      <p:pic>
        <p:nvPicPr>
          <p:cNvPr id="11" name="Picture 49" descr="29_07_PlantEvolution-U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6863" y="1981200"/>
            <a:ext cx="8548687" cy="4865687"/>
          </a:xfrm>
          <a:prstGeom prst="rect">
            <a:avLst/>
          </a:prstGeom>
          <a:noFill/>
        </p:spPr>
      </p:pic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7315200" y="6548437"/>
            <a:ext cx="1981200" cy="304800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9pPr>
          </a:lstStyle>
          <a:p>
            <a:r>
              <a:rPr lang="en-US" sz="1200" kern="0" dirty="0" err="1" smtClean="0">
                <a:solidFill>
                  <a:schemeClr val="tx1"/>
                </a:solidFill>
                <a:latin typeface="Arial" pitchFamily="34" charset="0"/>
              </a:rPr>
              <a:t>Figuur</a:t>
            </a:r>
            <a:r>
              <a:rPr lang="en-US" sz="1200" kern="0" dirty="0" smtClean="0">
                <a:solidFill>
                  <a:schemeClr val="tx1"/>
                </a:solidFill>
                <a:latin typeface="Arial" pitchFamily="34" charset="0"/>
              </a:rPr>
              <a:t> 29.5</a:t>
            </a:r>
            <a:endParaRPr lang="en-US" sz="1200" kern="0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660400" y="2063750"/>
            <a:ext cx="2713038" cy="17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Origin of land plants (about 475 mya)</a:t>
            </a:r>
          </a:p>
        </p:txBody>
      </p:sp>
      <p:sp>
        <p:nvSpPr>
          <p:cNvPr id="14" name="Text Box 8"/>
          <p:cNvSpPr txBox="1">
            <a:spLocks noChangeArrowheads="1"/>
          </p:cNvSpPr>
          <p:nvPr/>
        </p:nvSpPr>
        <p:spPr bwMode="auto">
          <a:xfrm>
            <a:off x="655638" y="2335212"/>
            <a:ext cx="3016250" cy="217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Origin of vascular plants (about 425 mya)</a:t>
            </a:r>
          </a:p>
        </p:txBody>
      </p:sp>
      <p:sp>
        <p:nvSpPr>
          <p:cNvPr id="15" name="Text Box 9"/>
          <p:cNvSpPr txBox="1">
            <a:spLocks noChangeArrowheads="1"/>
          </p:cNvSpPr>
          <p:nvPr/>
        </p:nvSpPr>
        <p:spPr bwMode="auto">
          <a:xfrm>
            <a:off x="663575" y="2632075"/>
            <a:ext cx="3240088" cy="19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Origin of extant seed plants (about 305 mya)</a:t>
            </a:r>
          </a:p>
        </p:txBody>
      </p:sp>
      <p:grpSp>
        <p:nvGrpSpPr>
          <p:cNvPr id="16" name="Group 12"/>
          <p:cNvGrpSpPr>
            <a:grpSpLocks/>
          </p:cNvGrpSpPr>
          <p:nvPr/>
        </p:nvGrpSpPr>
        <p:grpSpPr bwMode="auto">
          <a:xfrm>
            <a:off x="436563" y="2308225"/>
            <a:ext cx="204787" cy="231775"/>
            <a:chOff x="392" y="2758"/>
            <a:chExt cx="129" cy="146"/>
          </a:xfrm>
        </p:grpSpPr>
        <p:sp>
          <p:nvSpPr>
            <p:cNvPr id="17" name="Oval 10"/>
            <p:cNvSpPr>
              <a:spLocks noChangeArrowheads="1"/>
            </p:cNvSpPr>
            <p:nvPr/>
          </p:nvSpPr>
          <p:spPr bwMode="auto">
            <a:xfrm>
              <a:off x="392" y="2758"/>
              <a:ext cx="125" cy="125"/>
            </a:xfrm>
            <a:prstGeom prst="ellipse">
              <a:avLst/>
            </a:prstGeom>
            <a:solidFill>
              <a:srgbClr val="0072CA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nl-NL"/>
            </a:p>
          </p:txBody>
        </p:sp>
        <p:sp>
          <p:nvSpPr>
            <p:cNvPr id="18" name="Text Box 11"/>
            <p:cNvSpPr txBox="1">
              <a:spLocks noChangeArrowheads="1"/>
            </p:cNvSpPr>
            <p:nvPr/>
          </p:nvSpPr>
          <p:spPr bwMode="auto">
            <a:xfrm>
              <a:off x="428" y="2775"/>
              <a:ext cx="93" cy="1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90000"/>
                </a:lnSpc>
              </a:pPr>
              <a:r>
                <a:rPr lang="en-US" sz="1200" b="1">
                  <a:solidFill>
                    <a:schemeClr val="bg1"/>
                  </a:solidFill>
                  <a:latin typeface="Arial" pitchFamily="34" charset="0"/>
                </a:rPr>
                <a:t>2</a:t>
              </a:r>
            </a:p>
          </p:txBody>
        </p:sp>
      </p:grpSp>
      <p:grpSp>
        <p:nvGrpSpPr>
          <p:cNvPr id="19" name="Group 13"/>
          <p:cNvGrpSpPr>
            <a:grpSpLocks/>
          </p:cNvGrpSpPr>
          <p:nvPr/>
        </p:nvGrpSpPr>
        <p:grpSpPr bwMode="auto">
          <a:xfrm>
            <a:off x="431800" y="2036762"/>
            <a:ext cx="204788" cy="231775"/>
            <a:chOff x="392" y="2758"/>
            <a:chExt cx="129" cy="146"/>
          </a:xfrm>
        </p:grpSpPr>
        <p:sp>
          <p:nvSpPr>
            <p:cNvPr id="20" name="Oval 14"/>
            <p:cNvSpPr>
              <a:spLocks noChangeArrowheads="1"/>
            </p:cNvSpPr>
            <p:nvPr/>
          </p:nvSpPr>
          <p:spPr bwMode="auto">
            <a:xfrm>
              <a:off x="392" y="2758"/>
              <a:ext cx="125" cy="125"/>
            </a:xfrm>
            <a:prstGeom prst="ellipse">
              <a:avLst/>
            </a:prstGeom>
            <a:solidFill>
              <a:srgbClr val="0072CA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nl-NL"/>
            </a:p>
          </p:txBody>
        </p:sp>
        <p:sp>
          <p:nvSpPr>
            <p:cNvPr id="21" name="Text Box 15"/>
            <p:cNvSpPr txBox="1">
              <a:spLocks noChangeArrowheads="1"/>
            </p:cNvSpPr>
            <p:nvPr/>
          </p:nvSpPr>
          <p:spPr bwMode="auto">
            <a:xfrm>
              <a:off x="428" y="2775"/>
              <a:ext cx="93" cy="1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90000"/>
                </a:lnSpc>
              </a:pPr>
              <a:r>
                <a:rPr lang="en-US" sz="1200" b="1">
                  <a:solidFill>
                    <a:schemeClr val="bg1"/>
                  </a:solidFill>
                  <a:latin typeface="Arial" pitchFamily="34" charset="0"/>
                </a:rPr>
                <a:t>1</a:t>
              </a:r>
            </a:p>
          </p:txBody>
        </p:sp>
      </p:grpSp>
      <p:grpSp>
        <p:nvGrpSpPr>
          <p:cNvPr id="22" name="Group 19"/>
          <p:cNvGrpSpPr>
            <a:grpSpLocks/>
          </p:cNvGrpSpPr>
          <p:nvPr/>
        </p:nvGrpSpPr>
        <p:grpSpPr bwMode="auto">
          <a:xfrm>
            <a:off x="3571875" y="5602287"/>
            <a:ext cx="204788" cy="231775"/>
            <a:chOff x="392" y="2758"/>
            <a:chExt cx="129" cy="146"/>
          </a:xfrm>
        </p:grpSpPr>
        <p:sp>
          <p:nvSpPr>
            <p:cNvPr id="23" name="Oval 20"/>
            <p:cNvSpPr>
              <a:spLocks noChangeArrowheads="1"/>
            </p:cNvSpPr>
            <p:nvPr/>
          </p:nvSpPr>
          <p:spPr bwMode="auto">
            <a:xfrm>
              <a:off x="392" y="2758"/>
              <a:ext cx="125" cy="125"/>
            </a:xfrm>
            <a:prstGeom prst="ellipse">
              <a:avLst/>
            </a:prstGeom>
            <a:solidFill>
              <a:srgbClr val="0072CA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nl-NL"/>
            </a:p>
          </p:txBody>
        </p:sp>
        <p:sp>
          <p:nvSpPr>
            <p:cNvPr id="24" name="Text Box 21"/>
            <p:cNvSpPr txBox="1">
              <a:spLocks noChangeArrowheads="1"/>
            </p:cNvSpPr>
            <p:nvPr/>
          </p:nvSpPr>
          <p:spPr bwMode="auto">
            <a:xfrm>
              <a:off x="428" y="2775"/>
              <a:ext cx="93" cy="1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90000"/>
                </a:lnSpc>
              </a:pPr>
              <a:r>
                <a:rPr lang="en-US" sz="1200" b="1">
                  <a:solidFill>
                    <a:schemeClr val="bg1"/>
                  </a:solidFill>
                  <a:latin typeface="Arial" pitchFamily="34" charset="0"/>
                </a:rPr>
                <a:t>3</a:t>
              </a:r>
            </a:p>
          </p:txBody>
        </p:sp>
      </p:grpSp>
      <p:grpSp>
        <p:nvGrpSpPr>
          <p:cNvPr id="25" name="Group 22"/>
          <p:cNvGrpSpPr>
            <a:grpSpLocks/>
          </p:cNvGrpSpPr>
          <p:nvPr/>
        </p:nvGrpSpPr>
        <p:grpSpPr bwMode="auto">
          <a:xfrm>
            <a:off x="1992313" y="4749800"/>
            <a:ext cx="204787" cy="231775"/>
            <a:chOff x="392" y="2758"/>
            <a:chExt cx="129" cy="146"/>
          </a:xfrm>
        </p:grpSpPr>
        <p:sp>
          <p:nvSpPr>
            <p:cNvPr id="26" name="Oval 23"/>
            <p:cNvSpPr>
              <a:spLocks noChangeArrowheads="1"/>
            </p:cNvSpPr>
            <p:nvPr/>
          </p:nvSpPr>
          <p:spPr bwMode="auto">
            <a:xfrm>
              <a:off x="392" y="2758"/>
              <a:ext cx="125" cy="125"/>
            </a:xfrm>
            <a:prstGeom prst="ellipse">
              <a:avLst/>
            </a:prstGeom>
            <a:solidFill>
              <a:srgbClr val="0072CA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nl-NL"/>
            </a:p>
          </p:txBody>
        </p:sp>
        <p:sp>
          <p:nvSpPr>
            <p:cNvPr id="27" name="Text Box 24"/>
            <p:cNvSpPr txBox="1">
              <a:spLocks noChangeArrowheads="1"/>
            </p:cNvSpPr>
            <p:nvPr/>
          </p:nvSpPr>
          <p:spPr bwMode="auto">
            <a:xfrm>
              <a:off x="428" y="2775"/>
              <a:ext cx="93" cy="1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90000"/>
                </a:lnSpc>
              </a:pPr>
              <a:r>
                <a:rPr lang="en-US" sz="1200" b="1">
                  <a:solidFill>
                    <a:schemeClr val="bg1"/>
                  </a:solidFill>
                  <a:latin typeface="Arial" pitchFamily="34" charset="0"/>
                </a:rPr>
                <a:t>2</a:t>
              </a:r>
            </a:p>
          </p:txBody>
        </p:sp>
      </p:grpSp>
      <p:grpSp>
        <p:nvGrpSpPr>
          <p:cNvPr id="28" name="Group 25"/>
          <p:cNvGrpSpPr>
            <a:grpSpLocks/>
          </p:cNvGrpSpPr>
          <p:nvPr/>
        </p:nvGrpSpPr>
        <p:grpSpPr bwMode="auto">
          <a:xfrm>
            <a:off x="1350963" y="3287712"/>
            <a:ext cx="204787" cy="231775"/>
            <a:chOff x="392" y="2758"/>
            <a:chExt cx="129" cy="146"/>
          </a:xfrm>
        </p:grpSpPr>
        <p:sp>
          <p:nvSpPr>
            <p:cNvPr id="29" name="Oval 26"/>
            <p:cNvSpPr>
              <a:spLocks noChangeArrowheads="1"/>
            </p:cNvSpPr>
            <p:nvPr/>
          </p:nvSpPr>
          <p:spPr bwMode="auto">
            <a:xfrm>
              <a:off x="392" y="2758"/>
              <a:ext cx="125" cy="125"/>
            </a:xfrm>
            <a:prstGeom prst="ellipse">
              <a:avLst/>
            </a:prstGeom>
            <a:solidFill>
              <a:srgbClr val="0072CA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nl-NL"/>
            </a:p>
          </p:txBody>
        </p:sp>
        <p:sp>
          <p:nvSpPr>
            <p:cNvPr id="30" name="Text Box 27"/>
            <p:cNvSpPr txBox="1">
              <a:spLocks noChangeArrowheads="1"/>
            </p:cNvSpPr>
            <p:nvPr/>
          </p:nvSpPr>
          <p:spPr bwMode="auto">
            <a:xfrm>
              <a:off x="428" y="2775"/>
              <a:ext cx="93" cy="1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90000"/>
                </a:lnSpc>
              </a:pPr>
              <a:r>
                <a:rPr lang="en-US" sz="1200" b="1">
                  <a:solidFill>
                    <a:schemeClr val="bg1"/>
                  </a:solidFill>
                  <a:latin typeface="Arial" pitchFamily="34" charset="0"/>
                </a:rPr>
                <a:t>1</a:t>
              </a:r>
            </a:p>
          </p:txBody>
        </p:sp>
      </p:grpSp>
      <p:sp>
        <p:nvSpPr>
          <p:cNvPr id="31" name="Text Box 28"/>
          <p:cNvSpPr txBox="1">
            <a:spLocks noChangeArrowheads="1"/>
          </p:cNvSpPr>
          <p:nvPr/>
        </p:nvSpPr>
        <p:spPr bwMode="auto">
          <a:xfrm>
            <a:off x="379413" y="3154362"/>
            <a:ext cx="979487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ANCESTRAL</a:t>
            </a:r>
            <a:br>
              <a:rPr lang="en-US" sz="1200" b="1">
                <a:latin typeface="Arial" pitchFamily="34" charset="0"/>
              </a:rPr>
            </a:br>
            <a:r>
              <a:rPr lang="en-US" sz="1200" b="1">
                <a:latin typeface="Arial" pitchFamily="34" charset="0"/>
              </a:rPr>
              <a:t>GREEN</a:t>
            </a:r>
            <a:br>
              <a:rPr lang="en-US" sz="1200" b="1">
                <a:latin typeface="Arial" pitchFamily="34" charset="0"/>
              </a:rPr>
            </a:br>
            <a:r>
              <a:rPr lang="en-US" sz="1200" b="1">
                <a:latin typeface="Arial" pitchFamily="34" charset="0"/>
              </a:rPr>
              <a:t>ALGA</a:t>
            </a:r>
          </a:p>
        </p:txBody>
      </p:sp>
      <p:sp>
        <p:nvSpPr>
          <p:cNvPr id="32" name="Text Box 29"/>
          <p:cNvSpPr txBox="1">
            <a:spLocks noChangeArrowheads="1"/>
          </p:cNvSpPr>
          <p:nvPr/>
        </p:nvSpPr>
        <p:spPr bwMode="auto">
          <a:xfrm>
            <a:off x="960438" y="6249987"/>
            <a:ext cx="317500" cy="17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500</a:t>
            </a:r>
          </a:p>
        </p:txBody>
      </p:sp>
      <p:sp>
        <p:nvSpPr>
          <p:cNvPr id="33" name="Text Box 30"/>
          <p:cNvSpPr txBox="1">
            <a:spLocks noChangeArrowheads="1"/>
          </p:cNvSpPr>
          <p:nvPr/>
        </p:nvSpPr>
        <p:spPr bwMode="auto">
          <a:xfrm>
            <a:off x="1627188" y="6256337"/>
            <a:ext cx="317500" cy="17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450</a:t>
            </a:r>
          </a:p>
        </p:txBody>
      </p:sp>
      <p:sp>
        <p:nvSpPr>
          <p:cNvPr id="34" name="Text Box 31"/>
          <p:cNvSpPr txBox="1">
            <a:spLocks noChangeArrowheads="1"/>
          </p:cNvSpPr>
          <p:nvPr/>
        </p:nvSpPr>
        <p:spPr bwMode="auto">
          <a:xfrm>
            <a:off x="2282825" y="6262687"/>
            <a:ext cx="317500" cy="17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400</a:t>
            </a:r>
          </a:p>
        </p:txBody>
      </p:sp>
      <p:sp>
        <p:nvSpPr>
          <p:cNvPr id="35" name="Text Box 32"/>
          <p:cNvSpPr txBox="1">
            <a:spLocks noChangeArrowheads="1"/>
          </p:cNvSpPr>
          <p:nvPr/>
        </p:nvSpPr>
        <p:spPr bwMode="auto">
          <a:xfrm>
            <a:off x="2957513" y="6249987"/>
            <a:ext cx="317500" cy="17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350</a:t>
            </a:r>
          </a:p>
        </p:txBody>
      </p:sp>
      <p:sp>
        <p:nvSpPr>
          <p:cNvPr id="36" name="Text Box 33"/>
          <p:cNvSpPr txBox="1">
            <a:spLocks noChangeArrowheads="1"/>
          </p:cNvSpPr>
          <p:nvPr/>
        </p:nvSpPr>
        <p:spPr bwMode="auto">
          <a:xfrm>
            <a:off x="3617913" y="6262687"/>
            <a:ext cx="317500" cy="17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300</a:t>
            </a:r>
          </a:p>
        </p:txBody>
      </p:sp>
      <p:sp>
        <p:nvSpPr>
          <p:cNvPr id="37" name="Text Box 34"/>
          <p:cNvSpPr txBox="1">
            <a:spLocks noChangeArrowheads="1"/>
          </p:cNvSpPr>
          <p:nvPr/>
        </p:nvSpPr>
        <p:spPr bwMode="auto">
          <a:xfrm>
            <a:off x="4729163" y="6262687"/>
            <a:ext cx="223837" cy="163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50</a:t>
            </a:r>
          </a:p>
        </p:txBody>
      </p:sp>
      <p:sp>
        <p:nvSpPr>
          <p:cNvPr id="38" name="Text Box 35"/>
          <p:cNvSpPr txBox="1">
            <a:spLocks noChangeArrowheads="1"/>
          </p:cNvSpPr>
          <p:nvPr/>
        </p:nvSpPr>
        <p:spPr bwMode="auto">
          <a:xfrm>
            <a:off x="5462588" y="6267450"/>
            <a:ext cx="117475" cy="163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0</a:t>
            </a:r>
          </a:p>
        </p:txBody>
      </p:sp>
      <p:sp>
        <p:nvSpPr>
          <p:cNvPr id="39" name="Text Box 36"/>
          <p:cNvSpPr txBox="1">
            <a:spLocks noChangeArrowheads="1"/>
          </p:cNvSpPr>
          <p:nvPr/>
        </p:nvSpPr>
        <p:spPr bwMode="auto">
          <a:xfrm>
            <a:off x="2116138" y="6507162"/>
            <a:ext cx="1970087" cy="18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Millions of years ago (mya)</a:t>
            </a:r>
          </a:p>
        </p:txBody>
      </p:sp>
      <p:sp>
        <p:nvSpPr>
          <p:cNvPr id="40" name="Text Box 37"/>
          <p:cNvSpPr txBox="1">
            <a:spLocks noChangeArrowheads="1"/>
          </p:cNvSpPr>
          <p:nvPr/>
        </p:nvSpPr>
        <p:spPr bwMode="auto">
          <a:xfrm>
            <a:off x="5551488" y="2782887"/>
            <a:ext cx="831850" cy="17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Liverworts</a:t>
            </a:r>
          </a:p>
        </p:txBody>
      </p:sp>
      <p:sp>
        <p:nvSpPr>
          <p:cNvPr id="41" name="Text Box 38"/>
          <p:cNvSpPr txBox="1">
            <a:spLocks noChangeArrowheads="1"/>
          </p:cNvSpPr>
          <p:nvPr/>
        </p:nvSpPr>
        <p:spPr bwMode="auto">
          <a:xfrm>
            <a:off x="5559425" y="3292475"/>
            <a:ext cx="593725" cy="17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Mosses</a:t>
            </a:r>
          </a:p>
        </p:txBody>
      </p:sp>
      <p:sp>
        <p:nvSpPr>
          <p:cNvPr id="42" name="Text Box 39"/>
          <p:cNvSpPr txBox="1">
            <a:spLocks noChangeArrowheads="1"/>
          </p:cNvSpPr>
          <p:nvPr/>
        </p:nvSpPr>
        <p:spPr bwMode="auto">
          <a:xfrm>
            <a:off x="5557838" y="3835400"/>
            <a:ext cx="831850" cy="17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Hornworts</a:t>
            </a:r>
          </a:p>
        </p:txBody>
      </p:sp>
      <p:sp>
        <p:nvSpPr>
          <p:cNvPr id="43" name="Text Box 40"/>
          <p:cNvSpPr txBox="1">
            <a:spLocks noChangeArrowheads="1"/>
          </p:cNvSpPr>
          <p:nvPr/>
        </p:nvSpPr>
        <p:spPr bwMode="auto">
          <a:xfrm>
            <a:off x="5559425" y="4243387"/>
            <a:ext cx="146685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Lycophytes (club</a:t>
            </a:r>
            <a:br>
              <a:rPr lang="en-US" sz="1200" b="1">
                <a:latin typeface="Arial" pitchFamily="34" charset="0"/>
              </a:rPr>
            </a:br>
            <a:r>
              <a:rPr lang="en-US" sz="1200" b="1">
                <a:latin typeface="Arial" pitchFamily="34" charset="0"/>
              </a:rPr>
              <a:t>mosses, spike</a:t>
            </a:r>
            <a:br>
              <a:rPr lang="en-US" sz="1200" b="1">
                <a:latin typeface="Arial" pitchFamily="34" charset="0"/>
              </a:rPr>
            </a:br>
            <a:r>
              <a:rPr lang="en-US" sz="1200" b="1">
                <a:latin typeface="Arial" pitchFamily="34" charset="0"/>
              </a:rPr>
              <a:t>mosses, quillworts)</a:t>
            </a:r>
          </a:p>
        </p:txBody>
      </p:sp>
      <p:sp>
        <p:nvSpPr>
          <p:cNvPr id="44" name="Text Box 41"/>
          <p:cNvSpPr txBox="1">
            <a:spLocks noChangeArrowheads="1"/>
          </p:cNvSpPr>
          <p:nvPr/>
        </p:nvSpPr>
        <p:spPr bwMode="auto">
          <a:xfrm>
            <a:off x="5556250" y="4829175"/>
            <a:ext cx="1704975" cy="374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Pterophytes (ferns,</a:t>
            </a:r>
            <a:br>
              <a:rPr lang="en-US" sz="1200" b="1">
                <a:latin typeface="Arial" pitchFamily="34" charset="0"/>
              </a:rPr>
            </a:br>
            <a:r>
              <a:rPr lang="en-US" sz="1200" b="1">
                <a:latin typeface="Arial" pitchFamily="34" charset="0"/>
              </a:rPr>
              <a:t>horsetails, whisk ferns)</a:t>
            </a:r>
          </a:p>
        </p:txBody>
      </p:sp>
      <p:sp>
        <p:nvSpPr>
          <p:cNvPr id="45" name="Text Box 42"/>
          <p:cNvSpPr txBox="1">
            <a:spLocks noChangeArrowheads="1"/>
          </p:cNvSpPr>
          <p:nvPr/>
        </p:nvSpPr>
        <p:spPr bwMode="auto">
          <a:xfrm>
            <a:off x="5553075" y="5346700"/>
            <a:ext cx="1096963" cy="17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Gymnosperms</a:t>
            </a:r>
          </a:p>
        </p:txBody>
      </p:sp>
      <p:sp>
        <p:nvSpPr>
          <p:cNvPr id="46" name="Text Box 43"/>
          <p:cNvSpPr txBox="1">
            <a:spLocks noChangeArrowheads="1"/>
          </p:cNvSpPr>
          <p:nvPr/>
        </p:nvSpPr>
        <p:spPr bwMode="auto">
          <a:xfrm>
            <a:off x="5559425" y="5854700"/>
            <a:ext cx="977900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Angiosperms</a:t>
            </a:r>
          </a:p>
        </p:txBody>
      </p:sp>
      <p:sp>
        <p:nvSpPr>
          <p:cNvPr id="47" name="Text Box 44"/>
          <p:cNvSpPr txBox="1">
            <a:spLocks noChangeArrowheads="1"/>
          </p:cNvSpPr>
          <p:nvPr/>
        </p:nvSpPr>
        <p:spPr bwMode="auto">
          <a:xfrm rot="5400000">
            <a:off x="8266113" y="3165474"/>
            <a:ext cx="884238" cy="17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Land plants</a:t>
            </a:r>
          </a:p>
        </p:txBody>
      </p:sp>
      <p:sp>
        <p:nvSpPr>
          <p:cNvPr id="48" name="Text Box 45"/>
          <p:cNvSpPr txBox="1">
            <a:spLocks noChangeArrowheads="1"/>
          </p:cNvSpPr>
          <p:nvPr/>
        </p:nvSpPr>
        <p:spPr bwMode="auto">
          <a:xfrm rot="5400000">
            <a:off x="7863682" y="4837905"/>
            <a:ext cx="1174750" cy="17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90000"/>
              </a:lnSpc>
            </a:pPr>
            <a:r>
              <a:rPr lang="en-US" sz="1200" b="1">
                <a:latin typeface="Arial" pitchFamily="34" charset="0"/>
              </a:rPr>
              <a:t>Vascular plants</a:t>
            </a:r>
          </a:p>
        </p:txBody>
      </p:sp>
      <p:sp>
        <p:nvSpPr>
          <p:cNvPr id="49" name="Text Box 46"/>
          <p:cNvSpPr txBox="1">
            <a:spLocks noChangeArrowheads="1"/>
          </p:cNvSpPr>
          <p:nvPr/>
        </p:nvSpPr>
        <p:spPr bwMode="auto">
          <a:xfrm rot="5400000">
            <a:off x="7473156" y="3072606"/>
            <a:ext cx="1042988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80000"/>
              </a:lnSpc>
            </a:pPr>
            <a:r>
              <a:rPr lang="en-US" sz="1200" b="1" dirty="0">
                <a:solidFill>
                  <a:srgbClr val="7030A0"/>
                </a:solidFill>
                <a:latin typeface="Arial" pitchFamily="34" charset="0"/>
              </a:rPr>
              <a:t>Nonvascular</a:t>
            </a:r>
            <a:br>
              <a:rPr lang="en-US" sz="1200" b="1" dirty="0">
                <a:solidFill>
                  <a:srgbClr val="7030A0"/>
                </a:solidFill>
                <a:latin typeface="Arial" pitchFamily="34" charset="0"/>
              </a:rPr>
            </a:br>
            <a:r>
              <a:rPr lang="en-US" sz="1200" b="1" dirty="0">
                <a:solidFill>
                  <a:srgbClr val="7030A0"/>
                </a:solidFill>
                <a:latin typeface="Arial" pitchFamily="34" charset="0"/>
              </a:rPr>
              <a:t>plants</a:t>
            </a:r>
            <a:br>
              <a:rPr lang="en-US" sz="1200" b="1" dirty="0">
                <a:solidFill>
                  <a:srgbClr val="7030A0"/>
                </a:solidFill>
                <a:latin typeface="Arial" pitchFamily="34" charset="0"/>
              </a:rPr>
            </a:br>
            <a:r>
              <a:rPr lang="en-US" sz="1200" b="1" dirty="0">
                <a:solidFill>
                  <a:srgbClr val="7030A0"/>
                </a:solidFill>
                <a:latin typeface="Arial" pitchFamily="34" charset="0"/>
              </a:rPr>
              <a:t>(bryophytes)</a:t>
            </a:r>
          </a:p>
        </p:txBody>
      </p:sp>
      <p:sp>
        <p:nvSpPr>
          <p:cNvPr id="50" name="Text Box 47"/>
          <p:cNvSpPr txBox="1">
            <a:spLocks noChangeArrowheads="1"/>
          </p:cNvSpPr>
          <p:nvPr/>
        </p:nvSpPr>
        <p:spPr bwMode="auto">
          <a:xfrm rot="5400000">
            <a:off x="7691438" y="4467224"/>
            <a:ext cx="68580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80000"/>
              </a:lnSpc>
            </a:pPr>
            <a:r>
              <a:rPr lang="en-US" sz="1200" b="1" dirty="0">
                <a:solidFill>
                  <a:srgbClr val="7030A0"/>
                </a:solidFill>
                <a:latin typeface="Arial" pitchFamily="34" charset="0"/>
              </a:rPr>
              <a:t>Seedless</a:t>
            </a:r>
            <a:br>
              <a:rPr lang="en-US" sz="1200" b="1" dirty="0">
                <a:solidFill>
                  <a:srgbClr val="7030A0"/>
                </a:solidFill>
                <a:latin typeface="Arial" pitchFamily="34" charset="0"/>
              </a:rPr>
            </a:br>
            <a:r>
              <a:rPr lang="en-US" sz="1200" b="1" dirty="0">
                <a:solidFill>
                  <a:srgbClr val="7030A0"/>
                </a:solidFill>
                <a:latin typeface="Arial" pitchFamily="34" charset="0"/>
              </a:rPr>
              <a:t>vascular</a:t>
            </a:r>
            <a:br>
              <a:rPr lang="en-US" sz="1200" b="1" dirty="0">
                <a:solidFill>
                  <a:srgbClr val="7030A0"/>
                </a:solidFill>
                <a:latin typeface="Arial" pitchFamily="34" charset="0"/>
              </a:rPr>
            </a:br>
            <a:r>
              <a:rPr lang="en-US" sz="1200" b="1" dirty="0">
                <a:solidFill>
                  <a:srgbClr val="7030A0"/>
                </a:solidFill>
                <a:latin typeface="Arial" pitchFamily="34" charset="0"/>
              </a:rPr>
              <a:t>plants</a:t>
            </a:r>
          </a:p>
        </p:txBody>
      </p:sp>
      <p:sp>
        <p:nvSpPr>
          <p:cNvPr id="51" name="Text Box 48"/>
          <p:cNvSpPr txBox="1">
            <a:spLocks noChangeArrowheads="1"/>
          </p:cNvSpPr>
          <p:nvPr/>
        </p:nvSpPr>
        <p:spPr bwMode="auto">
          <a:xfrm rot="5400000">
            <a:off x="7600950" y="5619750"/>
            <a:ext cx="871538" cy="17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/>
          <a:lstStyle/>
          <a:p>
            <a:pPr>
              <a:lnSpc>
                <a:spcPct val="80000"/>
              </a:lnSpc>
            </a:pPr>
            <a:r>
              <a:rPr lang="en-US" sz="1200" b="1" dirty="0">
                <a:solidFill>
                  <a:srgbClr val="7030A0"/>
                </a:solidFill>
                <a:latin typeface="Arial" pitchFamily="34" charset="0"/>
              </a:rPr>
              <a:t>Seed plants</a:t>
            </a:r>
          </a:p>
        </p:txBody>
      </p:sp>
      <p:grpSp>
        <p:nvGrpSpPr>
          <p:cNvPr id="52" name="Group 50"/>
          <p:cNvGrpSpPr>
            <a:grpSpLocks/>
          </p:cNvGrpSpPr>
          <p:nvPr/>
        </p:nvGrpSpPr>
        <p:grpSpPr bwMode="auto">
          <a:xfrm>
            <a:off x="441325" y="2582862"/>
            <a:ext cx="204788" cy="231775"/>
            <a:chOff x="392" y="2758"/>
            <a:chExt cx="129" cy="146"/>
          </a:xfrm>
        </p:grpSpPr>
        <p:sp>
          <p:nvSpPr>
            <p:cNvPr id="53" name="Oval 51"/>
            <p:cNvSpPr>
              <a:spLocks noChangeArrowheads="1"/>
            </p:cNvSpPr>
            <p:nvPr/>
          </p:nvSpPr>
          <p:spPr bwMode="auto">
            <a:xfrm>
              <a:off x="392" y="2758"/>
              <a:ext cx="125" cy="125"/>
            </a:xfrm>
            <a:prstGeom prst="ellipse">
              <a:avLst/>
            </a:prstGeom>
            <a:solidFill>
              <a:srgbClr val="0072CA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nl-NL"/>
            </a:p>
          </p:txBody>
        </p:sp>
        <p:sp>
          <p:nvSpPr>
            <p:cNvPr id="54" name="Text Box 52"/>
            <p:cNvSpPr txBox="1">
              <a:spLocks noChangeArrowheads="1"/>
            </p:cNvSpPr>
            <p:nvPr/>
          </p:nvSpPr>
          <p:spPr bwMode="auto">
            <a:xfrm>
              <a:off x="428" y="2775"/>
              <a:ext cx="93" cy="1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>
                <a:lnSpc>
                  <a:spcPct val="90000"/>
                </a:lnSpc>
              </a:pPr>
              <a:r>
                <a:rPr lang="en-US" sz="1200" b="1">
                  <a:solidFill>
                    <a:schemeClr val="bg1"/>
                  </a:solidFill>
                  <a:latin typeface="Arial" pitchFamily="34" charset="0"/>
                </a:rPr>
                <a:t>3</a:t>
              </a:r>
            </a:p>
          </p:txBody>
        </p:sp>
      </p:grpSp>
      <p:sp>
        <p:nvSpPr>
          <p:cNvPr id="55" name="Oval 54"/>
          <p:cNvSpPr/>
          <p:nvPr/>
        </p:nvSpPr>
        <p:spPr>
          <a:xfrm>
            <a:off x="5257800" y="3856037"/>
            <a:ext cx="1981200" cy="2514600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6" name="Tekstvak 7"/>
          <p:cNvSpPr txBox="1"/>
          <p:nvPr/>
        </p:nvSpPr>
        <p:spPr>
          <a:xfrm>
            <a:off x="6988968" y="1811993"/>
            <a:ext cx="4593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i="1" dirty="0" err="1" smtClean="0"/>
              <a:t>gymnosperm</a:t>
            </a:r>
            <a:r>
              <a:rPr lang="nl-NL" sz="1400" i="1" dirty="0" smtClean="0"/>
              <a:t>: naaktzadig</a:t>
            </a:r>
          </a:p>
          <a:p>
            <a:r>
              <a:rPr lang="nl-NL" sz="1400" i="1" dirty="0" err="1"/>
              <a:t>a</a:t>
            </a:r>
            <a:r>
              <a:rPr lang="nl-NL" sz="1400" i="1" dirty="0" err="1" smtClean="0"/>
              <a:t>ngiosperm</a:t>
            </a:r>
            <a:r>
              <a:rPr lang="nl-NL" sz="1400" i="1" dirty="0" smtClean="0"/>
              <a:t>: bedektzadig</a:t>
            </a:r>
            <a:endParaRPr lang="nl-NL" sz="1400" i="1" dirty="0"/>
          </a:p>
        </p:txBody>
      </p:sp>
      <p:sp>
        <p:nvSpPr>
          <p:cNvPr id="18434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5DBC0A2F-4AF4-48FD-B3AE-0CD5F8ED8D06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4</a:t>
            </a:fld>
            <a:endParaRPr lang="en-US" altLang="nl-NL" dirty="0" smtClean="0">
              <a:latin typeface="Tahoma" pitchFamily="34" charset="0"/>
              <a:ea typeface="SimSun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06642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5DBC0A2F-4AF4-48FD-B3AE-0CD5F8ED8D06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5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smtClean="0"/>
              <a:t>Fylogenie van </a:t>
            </a:r>
            <a:r>
              <a:rPr lang="nl-NL" altLang="nl-NL" sz="3600" dirty="0" err="1" smtClean="0"/>
              <a:t>bedektzadigen</a:t>
            </a:r>
            <a:r>
              <a:rPr lang="nl-NL" altLang="nl-NL" sz="3600" dirty="0" smtClean="0"/>
              <a:t>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066684"/>
            <a:ext cx="6235700" cy="4657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40053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B288A80A-9108-4321-85C2-A84D2F4F701D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6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err="1" smtClean="0"/>
              <a:t>Eenzaadlobbigen</a:t>
            </a:r>
            <a:endParaRPr lang="nl-NL" altLang="nl-NL" sz="36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457200" y="2209800"/>
            <a:ext cx="2895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dirty="0" smtClean="0">
                <a:solidFill>
                  <a:srgbClr val="000000"/>
                </a:solidFill>
                <a:latin typeface="+mj-lt"/>
              </a:rPr>
              <a:t>1 zaadlob (</a:t>
            </a:r>
            <a:r>
              <a:rPr lang="nl-NL" sz="1600" dirty="0" err="1" smtClean="0">
                <a:solidFill>
                  <a:srgbClr val="000000"/>
                </a:solidFill>
                <a:latin typeface="+mj-lt"/>
              </a:rPr>
              <a:t>cotyledon</a:t>
            </a:r>
            <a:r>
              <a:rPr lang="nl-NL" sz="1600" dirty="0" smtClean="0">
                <a:solidFill>
                  <a:srgbClr val="000000"/>
                </a:solidFill>
                <a:latin typeface="+mj-lt"/>
              </a:rPr>
              <a:t>)</a:t>
            </a:r>
          </a:p>
          <a:p>
            <a:endParaRPr lang="nl-NL" sz="1600" dirty="0" smtClean="0">
              <a:solidFill>
                <a:srgbClr val="000000"/>
              </a:solidFill>
              <a:latin typeface="+mj-lt"/>
            </a:endParaRPr>
          </a:p>
          <a:p>
            <a:r>
              <a:rPr lang="nl-NL" sz="1600" dirty="0" smtClean="0">
                <a:solidFill>
                  <a:srgbClr val="000000"/>
                </a:solidFill>
                <a:latin typeface="+mj-lt"/>
              </a:rPr>
              <a:t>Ca. 70000 soorten</a:t>
            </a:r>
          </a:p>
          <a:p>
            <a:endParaRPr lang="nl-NL" sz="1600" dirty="0">
              <a:solidFill>
                <a:srgbClr val="000000"/>
              </a:solidFill>
              <a:latin typeface="+mj-lt"/>
            </a:endParaRPr>
          </a:p>
          <a:p>
            <a:r>
              <a:rPr lang="nl-NL" sz="1600" dirty="0" smtClean="0">
                <a:solidFill>
                  <a:srgbClr val="000000"/>
                </a:solidFill>
                <a:latin typeface="+mj-lt"/>
              </a:rPr>
              <a:t>Belangrijkste families</a:t>
            </a:r>
            <a:endParaRPr lang="nl-NL" sz="16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048000" y="2286000"/>
            <a:ext cx="5730875" cy="4540250"/>
            <a:chOff x="3352800" y="1295400"/>
            <a:chExt cx="6477000" cy="5530850"/>
          </a:xfrm>
        </p:grpSpPr>
        <p:sp>
          <p:nvSpPr>
            <p:cNvPr id="11" name="Rectangle 2"/>
            <p:cNvSpPr>
              <a:spLocks noGrp="1" noChangeArrowheads="1"/>
            </p:cNvSpPr>
            <p:nvPr>
              <p:ph type="ctrTitle"/>
            </p:nvPr>
          </p:nvSpPr>
          <p:spPr bwMode="auto">
            <a:xfrm>
              <a:off x="7848600" y="6521450"/>
              <a:ext cx="1981200" cy="304800"/>
            </a:xfrm>
            <a:noFill/>
            <a:ln w="3175"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l"/>
              <a:r>
                <a:rPr lang="en-US" sz="1200" dirty="0">
                  <a:latin typeface="Arial" pitchFamily="34" charset="0"/>
                </a:rPr>
                <a:t>Figure </a:t>
              </a:r>
              <a:r>
                <a:rPr lang="en-US" sz="1200" dirty="0" smtClean="0">
                  <a:latin typeface="Arial" pitchFamily="34" charset="0"/>
                </a:rPr>
                <a:t>30.17</a:t>
              </a:r>
              <a:endParaRPr lang="en-US" sz="1200" dirty="0">
                <a:latin typeface="Arial" pitchFamily="34" charset="0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3352800" y="1295400"/>
              <a:ext cx="5646737" cy="5289550"/>
              <a:chOff x="2286000" y="1600200"/>
              <a:chExt cx="5646737" cy="5289550"/>
            </a:xfrm>
          </p:grpSpPr>
          <p:pic>
            <p:nvPicPr>
              <p:cNvPr id="13" name="Picture 18" descr="30_13c_Monocots-U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2328310" y="1600200"/>
                <a:ext cx="5329790" cy="5289550"/>
              </a:xfrm>
              <a:prstGeom prst="rect">
                <a:avLst/>
              </a:prstGeom>
              <a:noFill/>
            </p:spPr>
          </p:pic>
          <p:grpSp>
            <p:nvGrpSpPr>
              <p:cNvPr id="14" name="Group 13"/>
              <p:cNvGrpSpPr/>
              <p:nvPr/>
            </p:nvGrpSpPr>
            <p:grpSpPr>
              <a:xfrm>
                <a:off x="2286000" y="1828800"/>
                <a:ext cx="5646737" cy="4991717"/>
                <a:chOff x="2286000" y="1828800"/>
                <a:chExt cx="5646737" cy="4991717"/>
              </a:xfrm>
            </p:grpSpPr>
            <p:sp>
              <p:nvSpPr>
                <p:cNvPr id="15" name="Text Box 3"/>
                <p:cNvSpPr txBox="1">
                  <a:spLocks noChangeArrowheads="1"/>
                </p:cNvSpPr>
                <p:nvPr/>
              </p:nvSpPr>
              <p:spPr bwMode="auto">
                <a:xfrm>
                  <a:off x="3886200" y="2266545"/>
                  <a:ext cx="628650" cy="18965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0" tIns="0" rIns="0" bIns="0"/>
                <a:lstStyle/>
                <a:p>
                  <a:r>
                    <a:rPr lang="en-US" sz="1400" b="1" dirty="0" err="1" smtClean="0">
                      <a:solidFill>
                        <a:srgbClr val="000000"/>
                      </a:solidFill>
                      <a:latin typeface="Arial" pitchFamily="34" charset="0"/>
                    </a:rPr>
                    <a:t>Orchidee</a:t>
                  </a:r>
                  <a:endParaRPr lang="en-US" sz="1400" b="1" dirty="0">
                    <a:solidFill>
                      <a:srgbClr val="000000"/>
                    </a:solidFill>
                    <a:latin typeface="Arial" pitchFamily="34" charset="0"/>
                  </a:endParaRPr>
                </a:p>
              </p:txBody>
            </p:sp>
            <p:sp>
              <p:nvSpPr>
                <p:cNvPr id="16" name="Text Box 7"/>
                <p:cNvSpPr txBox="1">
                  <a:spLocks noChangeArrowheads="1"/>
                </p:cNvSpPr>
                <p:nvPr/>
              </p:nvSpPr>
              <p:spPr bwMode="auto">
                <a:xfrm>
                  <a:off x="6858000" y="1828800"/>
                  <a:ext cx="425450" cy="21300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0" tIns="0" rIns="0" bIns="0"/>
                <a:lstStyle/>
                <a:p>
                  <a:r>
                    <a:rPr lang="en-US" sz="1400" b="1" dirty="0" err="1" smtClean="0">
                      <a:solidFill>
                        <a:srgbClr val="000000"/>
                      </a:solidFill>
                      <a:latin typeface="Arial" pitchFamily="34" charset="0"/>
                    </a:rPr>
                    <a:t>Lelie</a:t>
                  </a:r>
                  <a:endParaRPr lang="en-US" sz="1400" b="1" dirty="0">
                    <a:solidFill>
                      <a:srgbClr val="000000"/>
                    </a:solidFill>
                    <a:latin typeface="Arial" pitchFamily="34" charset="0"/>
                  </a:endParaRPr>
                </a:p>
              </p:txBody>
            </p:sp>
            <p:sp>
              <p:nvSpPr>
                <p:cNvPr id="17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2286000" y="5257800"/>
                  <a:ext cx="1492250" cy="22467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0" tIns="0" rIns="0" bIns="0"/>
                <a:lstStyle/>
                <a:p>
                  <a:pPr algn="ctr"/>
                  <a:r>
                    <a:rPr lang="en-US" sz="1400" b="1" dirty="0" smtClean="0">
                      <a:solidFill>
                        <a:srgbClr val="000000"/>
                      </a:solidFill>
                      <a:latin typeface="Arial" pitchFamily="34" charset="0"/>
                    </a:rPr>
                    <a:t>                                 </a:t>
                  </a:r>
                  <a:r>
                    <a:rPr lang="en-US" sz="1400" b="1" dirty="0" err="1" smtClean="0">
                      <a:solidFill>
                        <a:srgbClr val="000000"/>
                      </a:solidFill>
                      <a:latin typeface="Arial" pitchFamily="34" charset="0"/>
                    </a:rPr>
                    <a:t>Dwergdadelpalm</a:t>
                  </a:r>
                  <a:endParaRPr lang="en-US" sz="1400" b="1" dirty="0">
                    <a:solidFill>
                      <a:srgbClr val="000000"/>
                    </a:solidFill>
                    <a:latin typeface="Arial" pitchFamily="34" charset="0"/>
                  </a:endParaRPr>
                </a:p>
              </p:txBody>
            </p:sp>
            <p:sp>
              <p:nvSpPr>
                <p:cNvPr id="18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4876800" y="5562600"/>
                  <a:ext cx="679450" cy="22467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0" tIns="0" rIns="0" bIns="0"/>
                <a:lstStyle/>
                <a:p>
                  <a:r>
                    <a:rPr lang="en-US" sz="1400" dirty="0">
                      <a:solidFill>
                        <a:srgbClr val="000000"/>
                      </a:solidFill>
                      <a:latin typeface="Arial" pitchFamily="34" charset="0"/>
                    </a:rPr>
                    <a:t>Anther</a:t>
                  </a:r>
                </a:p>
              </p:txBody>
            </p:sp>
            <p:sp>
              <p:nvSpPr>
                <p:cNvPr id="19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5012690" y="6400800"/>
                  <a:ext cx="768350" cy="19403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0" tIns="0" rIns="0" bIns="0"/>
                <a:lstStyle/>
                <a:p>
                  <a:r>
                    <a:rPr lang="en-US" sz="1400" dirty="0">
                      <a:solidFill>
                        <a:srgbClr val="000000"/>
                      </a:solidFill>
                      <a:latin typeface="Arial" pitchFamily="34" charset="0"/>
                    </a:rPr>
                    <a:t>Filament</a:t>
                  </a:r>
                </a:p>
              </p:txBody>
            </p:sp>
            <p:sp>
              <p:nvSpPr>
                <p:cNvPr id="20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7164387" y="5867400"/>
                  <a:ext cx="768350" cy="19403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0" tIns="0" rIns="0" bIns="0"/>
                <a:lstStyle/>
                <a:p>
                  <a:r>
                    <a:rPr lang="en-US" sz="1400">
                      <a:solidFill>
                        <a:srgbClr val="000000"/>
                      </a:solidFill>
                      <a:latin typeface="Arial" pitchFamily="34" charset="0"/>
                    </a:rPr>
                    <a:t>Stigma</a:t>
                  </a:r>
                </a:p>
              </p:txBody>
            </p:sp>
            <p:sp>
              <p:nvSpPr>
                <p:cNvPr id="21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7169150" y="6186446"/>
                  <a:ext cx="527050" cy="19403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0" tIns="0" rIns="0" bIns="0"/>
                <a:lstStyle/>
                <a:p>
                  <a:r>
                    <a:rPr lang="en-US" sz="1400" dirty="0">
                      <a:solidFill>
                        <a:srgbClr val="000000"/>
                      </a:solidFill>
                      <a:latin typeface="Arial" pitchFamily="34" charset="0"/>
                    </a:rPr>
                    <a:t>Ovary</a:t>
                  </a:r>
                </a:p>
              </p:txBody>
            </p:sp>
            <p:sp>
              <p:nvSpPr>
                <p:cNvPr id="22" name="Line 13"/>
                <p:cNvSpPr>
                  <a:spLocks noChangeShapeType="1"/>
                </p:cNvSpPr>
                <p:nvPr/>
              </p:nvSpPr>
              <p:spPr bwMode="auto">
                <a:xfrm>
                  <a:off x="5486400" y="5791200"/>
                  <a:ext cx="141288" cy="315124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nl-NL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3" name="Line 14"/>
                <p:cNvSpPr>
                  <a:spLocks noChangeShapeType="1"/>
                </p:cNvSpPr>
                <p:nvPr/>
              </p:nvSpPr>
              <p:spPr bwMode="auto">
                <a:xfrm flipV="1">
                  <a:off x="5715000" y="6040786"/>
                  <a:ext cx="254000" cy="436214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nl-NL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4" name="Line 15"/>
                <p:cNvSpPr>
                  <a:spLocks noChangeShapeType="1"/>
                </p:cNvSpPr>
                <p:nvPr/>
              </p:nvSpPr>
              <p:spPr bwMode="auto">
                <a:xfrm>
                  <a:off x="6400800" y="5975711"/>
                  <a:ext cx="736600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nl-NL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5" name="Line 16"/>
                <p:cNvSpPr>
                  <a:spLocks noChangeShapeType="1"/>
                </p:cNvSpPr>
                <p:nvPr/>
              </p:nvSpPr>
              <p:spPr bwMode="auto">
                <a:xfrm>
                  <a:off x="6248400" y="6278880"/>
                  <a:ext cx="828675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nl-NL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26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5665788" y="6629400"/>
                  <a:ext cx="1344612" cy="19111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0" tIns="0" rIns="0" bIns="0"/>
                <a:lstStyle/>
                <a:p>
                  <a:pPr algn="ctr"/>
                  <a:r>
                    <a:rPr lang="en-US" sz="1400" b="1" dirty="0">
                      <a:solidFill>
                        <a:srgbClr val="000000"/>
                      </a:solidFill>
                      <a:latin typeface="Arial" pitchFamily="34" charset="0"/>
                    </a:rPr>
                    <a:t>G</a:t>
                  </a:r>
                  <a:r>
                    <a:rPr lang="en-US" sz="1400" b="1" dirty="0" smtClean="0">
                      <a:solidFill>
                        <a:srgbClr val="000000"/>
                      </a:solidFill>
                      <a:latin typeface="Arial" pitchFamily="34" charset="0"/>
                    </a:rPr>
                    <a:t>ras</a:t>
                  </a:r>
                  <a:endParaRPr lang="en-US" sz="1400" b="1" dirty="0">
                    <a:solidFill>
                      <a:srgbClr val="000000"/>
                    </a:solidFill>
                    <a:latin typeface="Arial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660355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B288A80A-9108-4321-85C2-A84D2F4F701D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7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smtClean="0"/>
              <a:t>Tweezaadlobbigen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2209800"/>
            <a:ext cx="2895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600" dirty="0" smtClean="0">
                <a:solidFill>
                  <a:srgbClr val="000000"/>
                </a:solidFill>
                <a:latin typeface="+mj-lt"/>
              </a:rPr>
              <a:t>2 zaadlobben (</a:t>
            </a:r>
            <a:r>
              <a:rPr lang="nl-NL" sz="1600" dirty="0" err="1" smtClean="0">
                <a:solidFill>
                  <a:srgbClr val="000000"/>
                </a:solidFill>
                <a:latin typeface="+mj-lt"/>
              </a:rPr>
              <a:t>cotyledon</a:t>
            </a:r>
            <a:r>
              <a:rPr lang="nl-NL" sz="1600" dirty="0" smtClean="0">
                <a:solidFill>
                  <a:srgbClr val="000000"/>
                </a:solidFill>
                <a:latin typeface="+mj-lt"/>
              </a:rPr>
              <a:t>)</a:t>
            </a:r>
          </a:p>
          <a:p>
            <a:endParaRPr lang="nl-NL" sz="1600" dirty="0" smtClean="0">
              <a:solidFill>
                <a:srgbClr val="000000"/>
              </a:solidFill>
              <a:latin typeface="+mj-lt"/>
            </a:endParaRPr>
          </a:p>
          <a:p>
            <a:r>
              <a:rPr lang="nl-NL" sz="1600" dirty="0" smtClean="0">
                <a:solidFill>
                  <a:srgbClr val="000000"/>
                </a:solidFill>
                <a:latin typeface="+mj-lt"/>
              </a:rPr>
              <a:t>Ca. 170000 soorten</a:t>
            </a:r>
          </a:p>
          <a:p>
            <a:endParaRPr lang="nl-NL" sz="1600" dirty="0">
              <a:solidFill>
                <a:srgbClr val="000000"/>
              </a:solidFill>
              <a:latin typeface="+mj-lt"/>
            </a:endParaRPr>
          </a:p>
          <a:p>
            <a:r>
              <a:rPr lang="nl-NL" sz="1600" dirty="0" smtClean="0">
                <a:solidFill>
                  <a:srgbClr val="000000"/>
                </a:solidFill>
                <a:latin typeface="+mj-lt"/>
              </a:rPr>
              <a:t>Enkele voorbeelden</a:t>
            </a:r>
            <a:endParaRPr lang="nl-NL" sz="16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508336" y="2197716"/>
            <a:ext cx="6048375" cy="4319924"/>
            <a:chOff x="3508336" y="2197716"/>
            <a:chExt cx="6048375" cy="4319924"/>
          </a:xfrm>
        </p:grpSpPr>
        <p:pic>
          <p:nvPicPr>
            <p:cNvPr id="28" name="Picture 11" descr="30_13d_Eudicots-U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508336" y="2197716"/>
              <a:ext cx="4855106" cy="3926840"/>
            </a:xfrm>
            <a:prstGeom prst="rect">
              <a:avLst/>
            </a:prstGeom>
            <a:noFill/>
          </p:spPr>
        </p:pic>
        <p:grpSp>
          <p:nvGrpSpPr>
            <p:cNvPr id="29" name="Groep 1"/>
            <p:cNvGrpSpPr/>
            <p:nvPr/>
          </p:nvGrpSpPr>
          <p:grpSpPr>
            <a:xfrm>
              <a:off x="3603313" y="3725708"/>
              <a:ext cx="4962798" cy="2366890"/>
              <a:chOff x="2667000" y="3848100"/>
              <a:chExt cx="6064250" cy="3009900"/>
            </a:xfrm>
          </p:grpSpPr>
          <p:sp>
            <p:nvSpPr>
              <p:cNvPr id="30" name="Text Box 3"/>
              <p:cNvSpPr txBox="1">
                <a:spLocks noChangeArrowheads="1"/>
              </p:cNvSpPr>
              <p:nvPr/>
            </p:nvSpPr>
            <p:spPr bwMode="auto">
              <a:xfrm>
                <a:off x="2698750" y="3924300"/>
                <a:ext cx="1949450" cy="3429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/>
              <a:lstStyle/>
              <a:p>
                <a:r>
                  <a:rPr lang="en-US" sz="1400" b="1" dirty="0" err="1" smtClean="0">
                    <a:latin typeface="Arial" pitchFamily="34" charset="0"/>
                  </a:rPr>
                  <a:t>Slaapmutsje</a:t>
                </a:r>
                <a:endParaRPr lang="en-US" sz="1400" b="1" dirty="0">
                  <a:latin typeface="Arial" pitchFamily="34" charset="0"/>
                </a:endParaRPr>
              </a:p>
            </p:txBody>
          </p:sp>
          <p:sp>
            <p:nvSpPr>
              <p:cNvPr id="31" name="Text Box 5"/>
              <p:cNvSpPr txBox="1">
                <a:spLocks noChangeArrowheads="1"/>
              </p:cNvSpPr>
              <p:nvPr/>
            </p:nvSpPr>
            <p:spPr bwMode="auto">
              <a:xfrm>
                <a:off x="5060950" y="3848100"/>
                <a:ext cx="1949450" cy="3429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/>
              <a:lstStyle/>
              <a:p>
                <a:r>
                  <a:rPr lang="en-US" sz="1400" b="1" dirty="0" err="1" smtClean="0">
                    <a:latin typeface="Arial" pitchFamily="34" charset="0"/>
                  </a:rPr>
                  <a:t>Hondsroos</a:t>
                </a:r>
                <a:r>
                  <a:rPr lang="en-US" sz="1400" b="1" dirty="0" smtClean="0">
                    <a:latin typeface="Arial" pitchFamily="34" charset="0"/>
                  </a:rPr>
                  <a:t> (</a:t>
                </a:r>
                <a:r>
                  <a:rPr lang="en-US" sz="1400" b="1" dirty="0" err="1" smtClean="0">
                    <a:latin typeface="Arial" pitchFamily="34" charset="0"/>
                  </a:rPr>
                  <a:t>rozenbottels</a:t>
                </a:r>
                <a:r>
                  <a:rPr lang="en-US" sz="1400" b="1" dirty="0" smtClean="0">
                    <a:latin typeface="Arial" pitchFamily="34" charset="0"/>
                  </a:rPr>
                  <a:t>)</a:t>
                </a:r>
                <a:endParaRPr lang="en-US" sz="1400" b="1" dirty="0">
                  <a:latin typeface="Arial" pitchFamily="34" charset="0"/>
                </a:endParaRPr>
              </a:p>
            </p:txBody>
          </p:sp>
          <p:sp>
            <p:nvSpPr>
              <p:cNvPr id="32" name="Text Box 6"/>
              <p:cNvSpPr txBox="1">
                <a:spLocks noChangeArrowheads="1"/>
              </p:cNvSpPr>
              <p:nvPr/>
            </p:nvSpPr>
            <p:spPr bwMode="auto">
              <a:xfrm>
                <a:off x="2667000" y="5867400"/>
                <a:ext cx="1949450" cy="3429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/>
              <a:lstStyle/>
              <a:p>
                <a:r>
                  <a:rPr lang="en-US" sz="1400" b="1" dirty="0" err="1" smtClean="0">
                    <a:latin typeface="Arial" pitchFamily="34" charset="0"/>
                  </a:rPr>
                  <a:t>Pyreneeën</a:t>
                </a:r>
                <a:r>
                  <a:rPr lang="en-US" sz="1400" b="1" dirty="0" smtClean="0">
                    <a:latin typeface="Arial" pitchFamily="34" charset="0"/>
                  </a:rPr>
                  <a:t> </a:t>
                </a:r>
                <a:r>
                  <a:rPr lang="en-US" sz="1400" b="1" dirty="0" err="1" smtClean="0">
                    <a:latin typeface="Arial" pitchFamily="34" charset="0"/>
                  </a:rPr>
                  <a:t>eik</a:t>
                </a:r>
                <a:endParaRPr lang="en-US" sz="1400" b="1" dirty="0">
                  <a:latin typeface="Arial" pitchFamily="34" charset="0"/>
                </a:endParaRPr>
              </a:p>
            </p:txBody>
          </p:sp>
          <p:sp>
            <p:nvSpPr>
              <p:cNvPr id="33" name="Text Box 7"/>
              <p:cNvSpPr txBox="1">
                <a:spLocks noChangeArrowheads="1"/>
              </p:cNvSpPr>
              <p:nvPr/>
            </p:nvSpPr>
            <p:spPr bwMode="auto">
              <a:xfrm>
                <a:off x="4876800" y="6515100"/>
                <a:ext cx="1949450" cy="3429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/>
              <a:lstStyle/>
              <a:p>
                <a:pPr algn="ctr"/>
                <a:r>
                  <a:rPr lang="en-US" sz="1400" b="1" dirty="0" err="1">
                    <a:latin typeface="Arial" pitchFamily="34" charset="0"/>
                  </a:rPr>
                  <a:t>P</a:t>
                </a:r>
                <a:r>
                  <a:rPr lang="en-US" sz="1400" b="1" dirty="0" err="1" smtClean="0">
                    <a:latin typeface="Arial" pitchFamily="34" charset="0"/>
                  </a:rPr>
                  <a:t>eultjes</a:t>
                </a:r>
                <a:endParaRPr lang="en-US" sz="1400" b="1" dirty="0">
                  <a:latin typeface="Arial" pitchFamily="34" charset="0"/>
                </a:endParaRPr>
              </a:p>
            </p:txBody>
          </p:sp>
          <p:sp>
            <p:nvSpPr>
              <p:cNvPr id="34" name="Text Box 8"/>
              <p:cNvSpPr txBox="1">
                <a:spLocks noChangeArrowheads="1"/>
              </p:cNvSpPr>
              <p:nvPr/>
            </p:nvSpPr>
            <p:spPr bwMode="auto">
              <a:xfrm>
                <a:off x="6781800" y="6515100"/>
                <a:ext cx="1949450" cy="3429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0" tIns="0" rIns="0" bIns="0"/>
              <a:lstStyle/>
              <a:p>
                <a:pPr algn="ctr"/>
                <a:r>
                  <a:rPr lang="en-US" sz="1400" b="1" dirty="0" err="1">
                    <a:latin typeface="Arial" pitchFamily="34" charset="0"/>
                  </a:rPr>
                  <a:t>C</a:t>
                </a:r>
                <a:r>
                  <a:rPr lang="en-US" sz="1400" b="1" dirty="0" err="1" smtClean="0">
                    <a:latin typeface="Arial" pitchFamily="34" charset="0"/>
                  </a:rPr>
                  <a:t>ourgette</a:t>
                </a:r>
                <a:endParaRPr lang="en-US" sz="1400" b="1" dirty="0">
                  <a:latin typeface="Arial" pitchFamily="34" charset="0"/>
                </a:endParaRPr>
              </a:p>
            </p:txBody>
          </p:sp>
        </p:grpSp>
        <p:sp>
          <p:nvSpPr>
            <p:cNvPr id="35" name="Rectangle 2"/>
            <p:cNvSpPr txBox="1">
              <a:spLocks noChangeArrowheads="1"/>
            </p:cNvSpPr>
            <p:nvPr/>
          </p:nvSpPr>
          <p:spPr bwMode="auto">
            <a:xfrm>
              <a:off x="7575511" y="6212840"/>
              <a:ext cx="1981200" cy="304800"/>
            </a:xfrm>
            <a:prstGeom prst="rect">
              <a:avLst/>
            </a:prstGeom>
            <a:noFill/>
            <a:ln w="317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2"/>
                  </a:solidFill>
                  <a:latin typeface="+mj-lt"/>
                  <a:ea typeface="+mj-ea"/>
                  <a:cs typeface="+mj-cs"/>
                </a:defRPr>
              </a:lvl1pPr>
              <a:lvl2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2"/>
                  </a:solidFill>
                  <a:latin typeface="Tahoma" pitchFamily="34" charset="0"/>
                </a:defRPr>
              </a:lvl2pPr>
              <a:lvl3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2"/>
                  </a:solidFill>
                  <a:latin typeface="Tahoma" pitchFamily="34" charset="0"/>
                </a:defRPr>
              </a:lvl3pPr>
              <a:lvl4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2"/>
                  </a:solidFill>
                  <a:latin typeface="Tahoma" pitchFamily="34" charset="0"/>
                </a:defRPr>
              </a:lvl4pPr>
              <a:lvl5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2"/>
                  </a:solidFill>
                  <a:latin typeface="Tahoma" pitchFamily="34" charset="0"/>
                </a:defRPr>
              </a:lvl5pPr>
              <a:lvl6pPr marL="457200" algn="l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2"/>
                  </a:solidFill>
                  <a:latin typeface="Tahoma" pitchFamily="34" charset="0"/>
                </a:defRPr>
              </a:lvl6pPr>
              <a:lvl7pPr marL="914400" algn="l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2"/>
                  </a:solidFill>
                  <a:latin typeface="Tahoma" pitchFamily="34" charset="0"/>
                </a:defRPr>
              </a:lvl7pPr>
              <a:lvl8pPr marL="1371600" algn="l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2"/>
                  </a:solidFill>
                  <a:latin typeface="Tahoma" pitchFamily="34" charset="0"/>
                </a:defRPr>
              </a:lvl8pPr>
              <a:lvl9pPr marL="1828800" algn="l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2"/>
                  </a:solidFill>
                  <a:latin typeface="Tahoma" pitchFamily="34" charset="0"/>
                </a:defRPr>
              </a:lvl9pPr>
            </a:lstStyle>
            <a:p>
              <a:r>
                <a:rPr lang="en-US" sz="1200" kern="0" dirty="0" smtClean="0">
                  <a:latin typeface="Arial" pitchFamily="34" charset="0"/>
                </a:rPr>
                <a:t>Figure 30.17</a:t>
              </a:r>
              <a:endParaRPr lang="en-US" sz="1200" kern="0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03123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B288A80A-9108-4321-85C2-A84D2F4F701D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8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smtClean="0"/>
              <a:t>Kenmerken </a:t>
            </a:r>
            <a:r>
              <a:rPr lang="nl-NL" altLang="nl-NL" sz="3600" dirty="0" err="1" smtClean="0"/>
              <a:t>zaadlobbigen</a:t>
            </a:r>
            <a:endParaRPr lang="nl-NL" altLang="nl-NL" sz="3600" dirty="0" smtClean="0"/>
          </a:p>
        </p:txBody>
      </p:sp>
      <p:pic>
        <p:nvPicPr>
          <p:cNvPr id="14" name="Picture 13" descr="30_16_MonoEudicotChars-U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" y="2454768"/>
            <a:ext cx="8546592" cy="3523488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/>
        </p:nvSpPr>
        <p:spPr bwMode="auto">
          <a:xfrm>
            <a:off x="140619" y="6248400"/>
            <a:ext cx="3612316" cy="343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pitchFamily="34" charset="0"/>
              </a:defRPr>
            </a:lvl9pPr>
          </a:lstStyle>
          <a:p>
            <a:r>
              <a:rPr lang="en-US" sz="1200" kern="0" dirty="0" smtClean="0"/>
              <a:t>Figure 30.16</a:t>
            </a:r>
            <a:endParaRPr lang="en-US" sz="1200" kern="0" dirty="0"/>
          </a:p>
        </p:txBody>
      </p:sp>
      <p:sp>
        <p:nvSpPr>
          <p:cNvPr id="16" name="TextBox 15"/>
          <p:cNvSpPr txBox="1"/>
          <p:nvPr/>
        </p:nvSpPr>
        <p:spPr>
          <a:xfrm>
            <a:off x="1330740" y="2423229"/>
            <a:ext cx="950524" cy="275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lnSpc>
                <a:spcPts val="1400"/>
              </a:lnSpc>
              <a:spcAft>
                <a:spcPts val="60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Embryos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48463" y="2424951"/>
            <a:ext cx="1319040" cy="275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lnSpc>
                <a:spcPts val="1400"/>
              </a:lnSpc>
              <a:spcAft>
                <a:spcPts val="60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Leaf venation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55982" y="2426674"/>
            <a:ext cx="800706" cy="275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lnSpc>
                <a:spcPts val="1400"/>
              </a:lnSpc>
              <a:spcAft>
                <a:spcPts val="60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Stems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110037" y="3061429"/>
            <a:ext cx="1713080" cy="233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100"/>
              </a:lnSpc>
              <a:spcAft>
                <a:spcPts val="600"/>
              </a:spcAft>
            </a:pPr>
            <a:r>
              <a:rPr lang="en-US" sz="1400" b="1" dirty="0" err="1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Eenzaadlobbigen</a:t>
            </a:r>
            <a:endParaRPr lang="en-US" sz="14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345376" y="3552884"/>
            <a:ext cx="1202803" cy="478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One</a:t>
            </a:r>
          </a:p>
          <a:p>
            <a:pPr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cotyledon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37268" y="3554607"/>
            <a:ext cx="1261353" cy="478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Veins usually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parallel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578854" y="3556330"/>
            <a:ext cx="1427528" cy="478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Vascular tissue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scattered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889322" y="3424596"/>
            <a:ext cx="1427528" cy="670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Root system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usually fibrous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(no main root)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166209" y="3556331"/>
            <a:ext cx="1319902" cy="670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Pollen grain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with one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opening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384547" y="3427180"/>
            <a:ext cx="1319902" cy="863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Floral organs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usually in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multiples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of three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384547" y="5156743"/>
            <a:ext cx="1319902" cy="863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Floral organs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usually in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multiples of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four or five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70514" y="5289339"/>
            <a:ext cx="1319902" cy="670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Pollen grain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with three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openings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883294" y="5289339"/>
            <a:ext cx="1418920" cy="670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Taproot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(main root)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usually present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505667" y="5157822"/>
            <a:ext cx="1573902" cy="670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Vascular tissue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usually arranged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in ring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337269" y="5285251"/>
            <a:ext cx="1261353" cy="478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Veins usually</a:t>
            </a:r>
          </a:p>
          <a:p>
            <a:pPr algn="ctr"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netlike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345376" y="5283528"/>
            <a:ext cx="1202803" cy="478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Two</a:t>
            </a:r>
          </a:p>
          <a:p>
            <a:pPr eaLnBrk="0" hangingPunct="0">
              <a:lnSpc>
                <a:spcPts val="1500"/>
              </a:lnSpc>
              <a:spcAft>
                <a:spcPts val="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cotyledons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40" name="TextBox 39"/>
          <p:cNvSpPr txBox="1"/>
          <p:nvPr/>
        </p:nvSpPr>
        <p:spPr>
          <a:xfrm rot="16200000">
            <a:off x="-368039" y="4911210"/>
            <a:ext cx="2215972" cy="233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lnSpc>
                <a:spcPts val="1100"/>
              </a:lnSpc>
              <a:spcAft>
                <a:spcPts val="600"/>
              </a:spcAft>
            </a:pPr>
            <a:r>
              <a:rPr lang="en-US" sz="1400" b="1" dirty="0" err="1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Tweezaadlobbigen</a:t>
            </a:r>
            <a:endParaRPr lang="en-US" sz="14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cxnSp>
        <p:nvCxnSpPr>
          <p:cNvPr id="41" name="Straight Connector 40"/>
          <p:cNvCxnSpPr/>
          <p:nvPr/>
        </p:nvCxnSpPr>
        <p:spPr bwMode="auto">
          <a:xfrm flipV="1">
            <a:off x="1631197" y="3166932"/>
            <a:ext cx="185118" cy="46494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Straight Connector 41"/>
          <p:cNvCxnSpPr/>
          <p:nvPr/>
        </p:nvCxnSpPr>
        <p:spPr bwMode="auto">
          <a:xfrm flipV="1">
            <a:off x="1648417" y="4778757"/>
            <a:ext cx="182535" cy="579463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Straight Connector 42"/>
          <p:cNvCxnSpPr/>
          <p:nvPr/>
        </p:nvCxnSpPr>
        <p:spPr bwMode="auto">
          <a:xfrm flipV="1">
            <a:off x="1650139" y="4833000"/>
            <a:ext cx="230753" cy="52263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4" name="TextBox 43"/>
          <p:cNvSpPr txBox="1"/>
          <p:nvPr/>
        </p:nvSpPr>
        <p:spPr>
          <a:xfrm>
            <a:off x="5279104" y="2426674"/>
            <a:ext cx="800706" cy="275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lnSpc>
                <a:spcPts val="1400"/>
              </a:lnSpc>
              <a:spcAft>
                <a:spcPts val="60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Roots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492568" y="2426674"/>
            <a:ext cx="800706" cy="275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lnSpc>
                <a:spcPts val="1400"/>
              </a:lnSpc>
              <a:spcAft>
                <a:spcPts val="60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Pollen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643760" y="2426674"/>
            <a:ext cx="895719" cy="275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lnSpc>
                <a:spcPts val="1400"/>
              </a:lnSpc>
              <a:spcAft>
                <a:spcPts val="600"/>
              </a:spcAft>
            </a:pPr>
            <a:r>
              <a:rPr lang="en-US" sz="1300" b="1" dirty="0" smtClean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rPr>
              <a:t>Flowers</a:t>
            </a:r>
            <a:endParaRPr lang="en-US" sz="1300" b="1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50916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jdelijke aanduiding voor dianumm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 typeface="Times New Roman" pitchFamily="18" charset="0"/>
              <a:buNone/>
            </a:pPr>
            <a:fld id="{B288A80A-9108-4321-85C2-A84D2F4F701D}" type="slidenum">
              <a:rPr lang="en-US" altLang="nl-NL" smtClean="0">
                <a:latin typeface="Tahoma" pitchFamily="34" charset="0"/>
                <a:ea typeface="SimSun" pitchFamily="2" charset="-122"/>
              </a:rPr>
              <a:pPr>
                <a:buFont typeface="Times New Roman" pitchFamily="18" charset="0"/>
                <a:buNone/>
              </a:pPr>
              <a:t>9</a:t>
            </a:fld>
            <a:endParaRPr lang="en-US" altLang="nl-NL" smtClean="0">
              <a:latin typeface="Tahoma" pitchFamily="34" charset="0"/>
              <a:ea typeface="SimSun" pitchFamily="2" charset="-122"/>
            </a:endParaRP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NL" altLang="nl-NL" sz="3600" dirty="0" err="1" smtClean="0"/>
              <a:t>Hierarchische</a:t>
            </a:r>
            <a:r>
              <a:rPr lang="nl-NL" altLang="nl-NL" sz="3600" dirty="0" smtClean="0"/>
              <a:t> indeling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81000" y="2057400"/>
            <a:ext cx="4572000" cy="461664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dirty="0" err="1" smtClean="0">
                <a:solidFill>
                  <a:srgbClr val="000000"/>
                </a:solidFill>
                <a:latin typeface="+mj-lt"/>
              </a:rPr>
              <a:t>Rangschikking</a:t>
            </a:r>
            <a:endParaRPr lang="en-US" sz="1600" b="1" dirty="0" smtClean="0">
              <a:solidFill>
                <a:srgbClr val="000000"/>
              </a:solidFill>
              <a:latin typeface="+mj-lt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</a:t>
            </a:r>
          </a:p>
          <a:p>
            <a:pPr marL="342900" indent="-342900">
              <a:buFontTx/>
              <a:buAutoNum type="arabicPeriod"/>
            </a:pP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Biosfeer</a:t>
            </a: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Ecosysteem</a:t>
            </a: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Gemeenschap</a:t>
            </a: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Populatie</a:t>
            </a: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Organisme</a:t>
            </a: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Organen</a:t>
            </a: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Weefsel</a:t>
            </a: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Cellen</a:t>
            </a: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Organellen</a:t>
            </a: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(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bv</a:t>
            </a: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. 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Eukaryotische</a:t>
            </a: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cel</a:t>
            </a: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)</a:t>
            </a:r>
          </a:p>
          <a:p>
            <a:pPr marL="342900" indent="-342900">
              <a:buFontTx/>
              <a:buAutoNum type="arabicPeriod"/>
            </a:pPr>
            <a:endParaRPr lang="en-US" sz="1400" dirty="0" smtClean="0">
              <a:solidFill>
                <a:srgbClr val="000000"/>
              </a:solidFill>
              <a:latin typeface="+mj-lt"/>
            </a:endParaRPr>
          </a:p>
          <a:p>
            <a:pPr marL="342900" indent="-342900">
              <a:buFontTx/>
              <a:buAutoNum type="arabicPeriod"/>
            </a:pPr>
            <a:r>
              <a:rPr lang="en-US" sz="1400" dirty="0" smtClean="0">
                <a:solidFill>
                  <a:srgbClr val="000000"/>
                </a:solidFill>
                <a:latin typeface="+mj-lt"/>
              </a:rPr>
              <a:t>  </a:t>
            </a:r>
            <a:r>
              <a:rPr lang="en-US" sz="1400" dirty="0" err="1" smtClean="0">
                <a:solidFill>
                  <a:srgbClr val="000000"/>
                </a:solidFill>
                <a:latin typeface="+mj-lt"/>
              </a:rPr>
              <a:t>Moleculen</a:t>
            </a:r>
            <a:endParaRPr lang="nl-NL" sz="14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228600" y="4457700"/>
            <a:ext cx="2209800" cy="685800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FFFFFF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648200" y="3039070"/>
            <a:ext cx="3429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000" dirty="0" smtClean="0">
                <a:solidFill>
                  <a:srgbClr val="7030A0"/>
                </a:solidFill>
              </a:rPr>
              <a:t>Natuurlijke selectie:</a:t>
            </a:r>
          </a:p>
          <a:p>
            <a:pPr algn="ctr"/>
            <a:endParaRPr lang="nl-NL" sz="2000" dirty="0" smtClean="0">
              <a:solidFill>
                <a:srgbClr val="7030A0"/>
              </a:solidFill>
            </a:endParaRPr>
          </a:p>
          <a:p>
            <a:pPr algn="ctr"/>
            <a:r>
              <a:rPr lang="nl-NL" sz="2000" dirty="0" err="1" smtClean="0">
                <a:solidFill>
                  <a:srgbClr val="7030A0"/>
                </a:solidFill>
              </a:rPr>
              <a:t>Form-fits-function</a:t>
            </a:r>
            <a:endParaRPr lang="nl-NL" sz="20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80564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2582</TotalTime>
  <Words>877</Words>
  <Application>Microsoft Office PowerPoint</Application>
  <PresentationFormat>Diavoorstelling (4:3)</PresentationFormat>
  <Paragraphs>287</Paragraphs>
  <Slides>20</Slides>
  <Notes>16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20</vt:i4>
      </vt:variant>
    </vt:vector>
  </HeadingPairs>
  <TitlesOfParts>
    <vt:vector size="28" baseType="lpstr">
      <vt:lpstr>ＭＳ Ｐゴシック</vt:lpstr>
      <vt:lpstr>SimSun</vt:lpstr>
      <vt:lpstr>Arial</vt:lpstr>
      <vt:lpstr>Arial Unicode MS</vt:lpstr>
      <vt:lpstr>Tahoma</vt:lpstr>
      <vt:lpstr>Times New Roman</vt:lpstr>
      <vt:lpstr>Wingdings</vt:lpstr>
      <vt:lpstr>Blends</vt:lpstr>
      <vt:lpstr>Hoofdstuk 35 Plant structuur en groei</vt:lpstr>
      <vt:lpstr>Leerdoelen H35</vt:lpstr>
      <vt:lpstr>Planten en hun omgeving</vt:lpstr>
      <vt:lpstr>Evolutie</vt:lpstr>
      <vt:lpstr>Fylogenie van bedektzadigen </vt:lpstr>
      <vt:lpstr>Eenzaadlobbigen</vt:lpstr>
      <vt:lpstr>Tweezaadlobbigen</vt:lpstr>
      <vt:lpstr>Kenmerken zaadlobbigen</vt:lpstr>
      <vt:lpstr>Hierarchische indeling</vt:lpstr>
      <vt:lpstr>Opdracht 1</vt:lpstr>
      <vt:lpstr>Bijzondere wortels</vt:lpstr>
      <vt:lpstr>Bijzondere stengels</vt:lpstr>
      <vt:lpstr>Bijzondere bladeren</vt:lpstr>
      <vt:lpstr>Verschillende bladvormen</vt:lpstr>
      <vt:lpstr>Opdracht 2</vt:lpstr>
      <vt:lpstr>Structuur van een blad</vt:lpstr>
      <vt:lpstr>Differentiatie van plantencellen</vt:lpstr>
      <vt:lpstr>Opdracht H35 – Mastering Biology</vt:lpstr>
      <vt:lpstr>Opdracht H31, H35, H40</vt:lpstr>
      <vt:lpstr>Leerdoelen H35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Alexandra Alves</dc:creator>
  <cp:lastModifiedBy>Vrenken TE, Titia</cp:lastModifiedBy>
  <cp:revision>186</cp:revision>
  <cp:lastPrinted>2014-09-22T13:11:02Z</cp:lastPrinted>
  <dcterms:created xsi:type="dcterms:W3CDTF">2007-05-06T17:37:39Z</dcterms:created>
  <dcterms:modified xsi:type="dcterms:W3CDTF">2020-10-30T10:33:31Z</dcterms:modified>
</cp:coreProperties>
</file>

<file path=docProps/thumbnail.jpeg>
</file>